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20" r:id="rId2"/>
    <p:sldId id="334" r:id="rId3"/>
    <p:sldId id="330" r:id="rId4"/>
    <p:sldId id="381" r:id="rId5"/>
    <p:sldId id="331" r:id="rId6"/>
    <p:sldId id="332" r:id="rId7"/>
    <p:sldId id="333" r:id="rId8"/>
    <p:sldId id="384" r:id="rId9"/>
    <p:sldId id="324" r:id="rId10"/>
    <p:sldId id="338" r:id="rId11"/>
    <p:sldId id="340" r:id="rId12"/>
    <p:sldId id="349" r:id="rId13"/>
    <p:sldId id="341" r:id="rId14"/>
    <p:sldId id="354" r:id="rId15"/>
    <p:sldId id="387" r:id="rId16"/>
    <p:sldId id="403" r:id="rId17"/>
    <p:sldId id="388" r:id="rId18"/>
    <p:sldId id="392" r:id="rId19"/>
    <p:sldId id="393" r:id="rId20"/>
    <p:sldId id="394" r:id="rId21"/>
    <p:sldId id="395" r:id="rId22"/>
    <p:sldId id="396" r:id="rId23"/>
    <p:sldId id="397" r:id="rId24"/>
    <p:sldId id="398" r:id="rId25"/>
    <p:sldId id="399" r:id="rId26"/>
    <p:sldId id="400" r:id="rId27"/>
    <p:sldId id="401" r:id="rId28"/>
    <p:sldId id="402" r:id="rId29"/>
    <p:sldId id="359" r:id="rId30"/>
    <p:sldId id="389" r:id="rId31"/>
    <p:sldId id="360" r:id="rId32"/>
    <p:sldId id="390" r:id="rId33"/>
    <p:sldId id="345" r:id="rId34"/>
    <p:sldId id="344" r:id="rId35"/>
    <p:sldId id="315" r:id="rId36"/>
    <p:sldId id="311" r:id="rId37"/>
    <p:sldId id="316" r:id="rId38"/>
    <p:sldId id="346" r:id="rId39"/>
    <p:sldId id="347" r:id="rId4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B400"/>
    <a:srgbClr val="FFFF66"/>
    <a:srgbClr val="F6F002"/>
    <a:srgbClr val="00CC00"/>
    <a:srgbClr val="00FF00"/>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79495" autoAdjust="0"/>
  </p:normalViewPr>
  <p:slideViewPr>
    <p:cSldViewPr>
      <p:cViewPr varScale="1">
        <p:scale>
          <a:sx n="140" d="100"/>
          <a:sy n="140" d="100"/>
        </p:scale>
        <p:origin x="-804" y="-9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F7C9E7-73E9-42A5-AA79-241C4F3E023C}" type="datetimeFigureOut">
              <a:rPr lang="en-US" smtClean="0"/>
              <a:pPr/>
              <a:t>8/17/2010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D2356E-431C-4225-87AF-B4898A229CE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3D</a:t>
            </a:r>
            <a:r>
              <a:rPr lang="en-US" baseline="0" dirty="0" smtClean="0"/>
              <a:t> Modeling with Silhouettes is a new approach to designing 3D models.</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I’m going to talk a</a:t>
            </a:r>
            <a:r>
              <a:rPr lang="en-US" baseline="0" dirty="0" smtClean="0"/>
              <a:t> bit about where this approach fits into the broader world of 3D modeling approaches. Here I’ve got a survey of several approaches to 3D modeling, split into those that target man-made and organic shapes, and those with traditional vs. sketch-based interfaces. This is not an exhaustive list by any means; please see our paper for more references.</a:t>
            </a:r>
          </a:p>
          <a:p>
            <a:endParaRPr lang="en-US" baseline="0" dirty="0" smtClean="0"/>
          </a:p>
          <a:p>
            <a:r>
              <a:rPr lang="en-US" baseline="0" dirty="0" smtClean="0"/>
              <a:t>Now, we fit in the upper-right hand quadrant, as we target man-made objects and we have a sketch-based interface.</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do we compare ourselves to the other sketch-based</a:t>
            </a:r>
            <a:r>
              <a:rPr lang="en-US" baseline="0" dirty="0" smtClean="0"/>
              <a:t> modelers? Well, first of all, most of these approaches (and there are a couple exceptions I’ll talk about in a minute) have a single 3D view that the user controls, and into which the user performs their sketching operations. As a result, 2D input strokes are not purely 2D, but rather depend on a 3D context that the user must manually establish. This is especially true if you think about a tool like Google </a:t>
            </a:r>
            <a:r>
              <a:rPr lang="en-US" baseline="0" dirty="0" err="1" smtClean="0"/>
              <a:t>SketchUp</a:t>
            </a:r>
            <a:r>
              <a:rPr lang="en-US" baseline="0" dirty="0" smtClean="0"/>
              <a:t>, in which the user is performing very “3D-style” operations, such as joining vertices, creating surfaces, and extruding volumes, and just doing so using a 2D sketching interface.</a:t>
            </a:r>
          </a:p>
          <a:p>
            <a:endParaRPr lang="en-US" baseline="0" dirty="0" smtClean="0"/>
          </a:p>
          <a:p>
            <a:r>
              <a:rPr lang="en-US" baseline="0" dirty="0" smtClean="0"/>
              <a:t>By comparison, in our approach, we have three views (front, side, and top), but they are all completely 2D – the user is simply making 2D drawings, and we automatically take care of all of the 3D operations necessary to turn these into a full 3D model.</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do we compare ourselves to the other sketch-based</a:t>
            </a:r>
            <a:r>
              <a:rPr lang="en-US" baseline="0" dirty="0" smtClean="0"/>
              <a:t> modelers? Well, first of all, most of these approaches (and there are a couple exceptions I’ll talk about in a minute) have a single 3D view that the user controls, and into which the user performs their sketching operations. As a result, 2D input strokes are not purely 2D, but rather depend on a 3D context that the user must manually establish. This is especially true if you think about a tool like Google </a:t>
            </a:r>
            <a:r>
              <a:rPr lang="en-US" baseline="0" dirty="0" err="1" smtClean="0"/>
              <a:t>SketchUp</a:t>
            </a:r>
            <a:r>
              <a:rPr lang="en-US" baseline="0" dirty="0" smtClean="0"/>
              <a:t>, in which the user is performing very “3D-style” operations, such as joining vertices, creating surfaces, and extruding volumes, and just doing so using a 2D sketching interface.</a:t>
            </a:r>
          </a:p>
          <a:p>
            <a:endParaRPr lang="en-US" baseline="0" dirty="0" smtClean="0"/>
          </a:p>
          <a:p>
            <a:r>
              <a:rPr lang="en-US" baseline="0" dirty="0" smtClean="0"/>
              <a:t>By comparison, in our approach, we have three views (front, side, and top), but they are all completely 2D – the user is simply making 2D drawings, and we automatically take care of all of the 3D operations necessary to turn these into a full 3D model.</a:t>
            </a:r>
          </a:p>
          <a:p>
            <a:endParaRPr lang="en-US" baseline="0" dirty="0" smtClean="0"/>
          </a:p>
          <a:p>
            <a:r>
              <a:rPr lang="en-US" baseline="0" dirty="0" smtClean="0"/>
              <a:t>Now these two papers, </a:t>
            </a:r>
            <a:r>
              <a:rPr lang="en-US" baseline="0" dirty="0" err="1" smtClean="0"/>
              <a:t>Masry</a:t>
            </a:r>
            <a:r>
              <a:rPr lang="en-US" baseline="0" dirty="0" smtClean="0"/>
              <a:t> 2007 [A Freehand Sketching Interface for Progressive Reconstruction of 3D Objects] and </a:t>
            </a:r>
            <a:r>
              <a:rPr lang="en-US" baseline="0" dirty="0" err="1" smtClean="0"/>
              <a:t>Gingold</a:t>
            </a:r>
            <a:r>
              <a:rPr lang="en-US" baseline="0" dirty="0" smtClean="0"/>
              <a:t> 2009 [Structured Annotations for 2D-to-3D Modeling] are exceptions, in that they also go directly from a 2D drawing to a 3D model. However, they operate based on just one view, and as a result must deal with the issues of </a:t>
            </a:r>
            <a:r>
              <a:rPr lang="en-US" baseline="0" dirty="0" err="1" smtClean="0"/>
              <a:t>underspecification</a:t>
            </a:r>
            <a:r>
              <a:rPr lang="en-US" baseline="0" dirty="0" smtClean="0"/>
              <a:t> and ambiguity, and the user must manually resolve these ambiguities. By comparison, our approach uses three views, and the user never has to deal with ambiguities. Having three views also allows the user to easily design quite complex shapes.</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you may be thinking, “Three</a:t>
            </a:r>
            <a:r>
              <a:rPr lang="en-US" baseline="0" dirty="0" smtClean="0"/>
              <a:t> 2D views to create a 3D model? I’ve seen this in every CAD program I’ve used since my high-school drafting class,” and you’d have a point: many traditional CAD modelers do have three 2D views that the user uses to create a 3D model. However, the way those views are used is completely different: in a traditional CAD modeler, the model is a fundamentally 3D construct, and the user must use fundamentally 3D operations to </a:t>
            </a:r>
            <a:r>
              <a:rPr lang="en-US" baseline="0" dirty="0" smtClean="0"/>
              <a:t>design it</a:t>
            </a:r>
            <a:r>
              <a:rPr lang="en-US" baseline="0" dirty="0" smtClean="0"/>
              <a:t>, such as adding a vertex, connecting vertices, extruding and rotating facets, and so on. The three 2D views are simply interfaces using which the user can perform these 3D modeling operations.</a:t>
            </a:r>
          </a:p>
          <a:p>
            <a:endParaRPr lang="en-US" baseline="0" dirty="0" smtClean="0"/>
          </a:p>
          <a:p>
            <a:r>
              <a:rPr lang="en-US" baseline="0" dirty="0" smtClean="0"/>
              <a:t>By comparison, in our approach, the three 2D views are essentially just canvases, on which the user can draw whatever they wish, purely in 2D, and we automatically take care of all the 3D operations necessary to generate a 3D model that corresponds to those views. Therefore, we believe that user can really just think in 2D.</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(View presentation to play movie.)</a:t>
            </a:r>
          </a:p>
          <a:p>
            <a:endParaRPr lang="en-US" dirty="0" smtClean="0"/>
          </a:p>
          <a:p>
            <a:r>
              <a:rPr lang="en-US" dirty="0" smtClean="0"/>
              <a:t>The </a:t>
            </a:r>
            <a:r>
              <a:rPr lang="en-US" dirty="0" smtClean="0"/>
              <a:t>basic shape of a single part is simply the part’s visual</a:t>
            </a:r>
            <a:r>
              <a:rPr lang="en-US" baseline="0" dirty="0" smtClean="0"/>
              <a:t> hull – the volume intersection of its three silhouettes. Note, however, that the visual hull is not the same as the convex hull: the intersection of three shapes can in fact be a complex shape with many saddle points, such as the shape </a:t>
            </a:r>
            <a:r>
              <a:rPr lang="en-US" baseline="0" dirty="0" smtClean="0"/>
              <a:t>shown rotating </a:t>
            </a:r>
            <a:r>
              <a:rPr lang="en-US" baseline="0" dirty="0" smtClean="0"/>
              <a:t>at the right, which is the intersection of the letters S, I, and G.</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(View presentation to play movie.)</a:t>
            </a:r>
          </a:p>
          <a:p>
            <a:endParaRPr lang="en-US" dirty="0" smtClean="0"/>
          </a:p>
          <a:p>
            <a:r>
              <a:rPr lang="en-US" dirty="0" smtClean="0"/>
              <a:t>Here I show building a simple house out</a:t>
            </a:r>
            <a:r>
              <a:rPr lang="en-US" baseline="0" dirty="0" smtClean="0"/>
              <a:t> of basic shapes. Note that the user does not have to manually establish vertex correspondences between views. Note also the guidelines that help the user specify consistent silhouettes (e.g., such that the height is the same in the side view and the front view). If silhouettes are inconsistent, however, there is no ambiguity, as the volume intersection will simply be limited to the most restrictive silhouette.</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Parts can also be combined</a:t>
            </a:r>
            <a:r>
              <a:rPr lang="en-US" baseline="0" dirty="0" smtClean="0"/>
              <a:t> using Constructive Solid Geometry (CSG). This is primarily used to allow the user to easily specify concavities. Here, this coffee mug has a hole that could not be seen from any silhouette, but which can be modeled by specifying the hole as a separate part, which is then subtracted from the mug.</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(View presentation to play movie.)</a:t>
            </a:r>
          </a:p>
          <a:p>
            <a:endParaRPr lang="en-US" baseline="0" dirty="0" smtClean="0"/>
          </a:p>
          <a:p>
            <a:r>
              <a:rPr lang="en-US" baseline="0" dirty="0" smtClean="0"/>
              <a:t>To add a doorway, I simply draw the shape that I wish, </a:t>
            </a:r>
            <a:r>
              <a:rPr lang="en-US" baseline="0" dirty="0" smtClean="0"/>
              <a:t>overlapping the </a:t>
            </a:r>
            <a:r>
              <a:rPr lang="en-US" baseline="0" dirty="0" smtClean="0"/>
              <a:t>volume of the house, and then set it to be a subtraction from the house shape. However, the doorway opens onto a solid house, so I simply make another subtraction shape that cuts away the inside of the room. Finally, I copy and paste the doorway twice to make two windows.</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Computing CSG solids is a famously difficult and error-prone task.</a:t>
            </a:r>
            <a:r>
              <a:rPr lang="en-US" baseline="0" dirty="0" smtClean="0"/>
              <a:t> In 3D, there are many special cases, and often, making a mistake with one special case in one part of the shape results in the computation of the whole solid </a:t>
            </a:r>
            <a:r>
              <a:rPr lang="en-US" baseline="0" dirty="0" smtClean="0"/>
              <a:t>failing. </a:t>
            </a:r>
            <a:r>
              <a:rPr lang="en-US" dirty="0" smtClean="0"/>
              <a:t>In our paper,</a:t>
            </a:r>
            <a:r>
              <a:rPr lang="en-US" baseline="0" dirty="0" smtClean="0"/>
              <a:t> we present a simple algorithm that shows </a:t>
            </a:r>
            <a:r>
              <a:rPr lang="en-US" baseline="0" dirty="0" smtClean="0"/>
              <a:t>how CSG </a:t>
            </a:r>
            <a:r>
              <a:rPr lang="en-US" baseline="0" dirty="0" smtClean="0"/>
              <a:t>solids composed of silhouette cylinders (that is, the infinite extrusions of silhouettes in the viewing direction) can be computed using only 2D operations, which has far fewer special cases, and done in such a way that an error in one part of the shape will not stop the rest of the shape from being generated correctly.</a:t>
            </a:r>
          </a:p>
          <a:p>
            <a:endParaRPr lang="en-US" baseline="0" dirty="0" smtClean="0"/>
          </a:p>
          <a:p>
            <a:r>
              <a:rPr lang="en-US" baseline="0" dirty="0" smtClean="0"/>
              <a:t>Here, we will give a quick overview of that algorithm for the case of silhouette intersection. Suppose we have a shape that is defined by an L-shaped silhouette in the front view…</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Here, we will give a quick overview of that algorithm for the case of silhouette intersection. Suppose we have a shape that is defined by an L-shaped silhouette in the front view…</a:t>
            </a:r>
            <a:endParaRPr lang="en-US" dirty="0" smtClean="0"/>
          </a:p>
          <a:p>
            <a:endParaRPr lang="en-US" dirty="0" smtClean="0"/>
          </a:p>
          <a:p>
            <a:r>
              <a:rPr lang="en-US" dirty="0" smtClean="0"/>
              <a:t>…and</a:t>
            </a:r>
            <a:r>
              <a:rPr lang="en-US" baseline="0" dirty="0" smtClean="0"/>
              <a:t> a circle silhouette in the top view. We take the corresponding silhouette cylinders and label them A and B.</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3D</a:t>
            </a:r>
            <a:r>
              <a:rPr lang="en-US" baseline="0" dirty="0" smtClean="0"/>
              <a:t> Modeling with Silhouettes is a new approach to designing 3D models.</a:t>
            </a:r>
            <a:endParaRPr lang="en-US" dirty="0" smtClean="0"/>
          </a:p>
          <a:p>
            <a:endParaRPr lang="en-US" dirty="0" smtClean="0"/>
          </a:p>
          <a:p>
            <a:r>
              <a:rPr lang="en-US" dirty="0" smtClean="0"/>
              <a:t>The basic idea is that the user</a:t>
            </a:r>
            <a:r>
              <a:rPr lang="en-US" baseline="0" dirty="0" smtClean="0"/>
              <a:t> just has to sketch the 2D silhouettes of a shape in front, side, and top views, and we go directly from those 2D drawings to a full 3D model.</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Here, we will give a quick overview of that algorithm for the case of silhouette intersection. Suppose we have a shape that is defined by an L-shaped silhouette in the front view…</a:t>
            </a:r>
            <a:endParaRPr lang="en-US" dirty="0" smtClean="0"/>
          </a:p>
          <a:p>
            <a:endParaRPr lang="en-US" dirty="0" smtClean="0"/>
          </a:p>
          <a:p>
            <a:r>
              <a:rPr lang="en-US" dirty="0" smtClean="0"/>
              <a:t>…and</a:t>
            </a:r>
            <a:r>
              <a:rPr lang="en-US" baseline="0" dirty="0" smtClean="0"/>
              <a:t> a circle silhouette in the top view. We take the corresponding silhouette cylinders and label them A and B.</a:t>
            </a:r>
            <a:endParaRPr lang="en-US" dirty="0" smtClean="0"/>
          </a:p>
          <a:p>
            <a:endParaRPr lang="en-US" dirty="0" smtClean="0"/>
          </a:p>
          <a:p>
            <a:r>
              <a:rPr lang="en-US" dirty="0" smtClean="0"/>
              <a:t>We wish to find C, which is the intersection of A and B.</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first thing to notice about C is that every facet of C lies on a facet of one of the input silhouette cylinders. Therefore, we proceed by examining each facet of each input silhouette cylinder in turn, and computing the corresponding surface facet of the CSG solid.</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first thing to notice about C is that every facet of C lies on a facet of one of the input silhouette cylinders. Therefore, we proceed by examining each facet of each input silhouette cylinder in turn, and computing the corresponding surface facet of the CSG solid.</a:t>
            </a:r>
            <a:endParaRPr lang="en-US" dirty="0" smtClean="0"/>
          </a:p>
          <a:p>
            <a:endParaRPr lang="en-US" dirty="0" smtClean="0"/>
          </a:p>
          <a:p>
            <a:r>
              <a:rPr lang="en-US" dirty="0" smtClean="0"/>
              <a:t>Here, as an example, we show the </a:t>
            </a:r>
            <a:r>
              <a:rPr lang="en-US" baseline="0" dirty="0" smtClean="0"/>
              <a:t>plane on which one such input silhouette cylinder facet lies, and the corresponding surface facet of C (in yellow). We will now walk through the steps necessary to compute the corresponding surface facet given this plane.</a:t>
            </a:r>
          </a:p>
          <a:p>
            <a:endParaRPr lang="en-US" baseline="0" dirty="0" smtClean="0"/>
          </a:p>
        </p:txBody>
      </p:sp>
      <p:sp>
        <p:nvSpPr>
          <p:cNvPr id="4" name="Slide Number Placeholder 3"/>
          <p:cNvSpPr>
            <a:spLocks noGrp="1"/>
          </p:cNvSpPr>
          <p:nvPr>
            <p:ph type="sldNum" sz="quarter" idx="10"/>
          </p:nvPr>
        </p:nvSpPr>
        <p:spPr/>
        <p:txBody>
          <a:bodyPr/>
          <a:lstStyle/>
          <a:p>
            <a:fld id="{BFD2356E-431C-4225-87AF-B4898A229CE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 thing we do is compute the intersection</a:t>
            </a:r>
            <a:r>
              <a:rPr lang="en-US" baseline="0" dirty="0" smtClean="0"/>
              <a:t> of the plane with the input silhouette cylinders, and record them as 2D polygons. For A, this is an infinitely long strip, shown as </a:t>
            </a:r>
            <a:r>
              <a:rPr lang="en-US" baseline="0" dirty="0" err="1" smtClean="0"/>
              <a:t>i_a</a:t>
            </a:r>
            <a:r>
              <a:rPr lang="en-US" baseline="0" dirty="0" smtClean="0"/>
              <a:t>. For B, it is simply the projection of the silhouette onto the plane, a circle, </a:t>
            </a:r>
            <a:r>
              <a:rPr lang="en-US" baseline="0" dirty="0" err="1" smtClean="0"/>
              <a:t>i_b</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first thing we do is compute the intersection</a:t>
            </a:r>
            <a:r>
              <a:rPr lang="en-US" baseline="0" dirty="0" smtClean="0"/>
              <a:t> of the plane with the input silhouette cylinders, and record them as 2D polygons. For A, this is an infinitely long strip, shown as </a:t>
            </a:r>
            <a:r>
              <a:rPr lang="en-US" baseline="0" dirty="0" err="1" smtClean="0"/>
              <a:t>i_a</a:t>
            </a:r>
            <a:r>
              <a:rPr lang="en-US" baseline="0" dirty="0" smtClean="0"/>
              <a:t>. For B, it is simply the projection of the silhouette onto the plane, a circle, </a:t>
            </a:r>
            <a:r>
              <a:rPr lang="en-US" baseline="0" dirty="0" err="1" smtClean="0"/>
              <a:t>i_b</a:t>
            </a:r>
            <a:r>
              <a:rPr lang="en-US" baseline="0" dirty="0" smtClean="0"/>
              <a:t>.</a:t>
            </a:r>
            <a:endParaRPr lang="en-US" dirty="0" smtClean="0"/>
          </a:p>
          <a:p>
            <a:endParaRPr lang="en-US" dirty="0" smtClean="0"/>
          </a:p>
          <a:p>
            <a:r>
              <a:rPr lang="en-US" dirty="0" smtClean="0"/>
              <a:t>It</a:t>
            </a:r>
            <a:r>
              <a:rPr lang="en-US" baseline="0" dirty="0" smtClean="0"/>
              <a:t> is straightforward to see that the intersection C and the plane is simply the intersection of those two polygons, as a point lies inside the C if and only if it lies inside both input silhouette cylinders (remember that, in this case, we are computing the CSG intersection of the silhouette cylinders).</a:t>
            </a:r>
            <a:endParaRPr lang="en-US" dirty="0" smtClean="0"/>
          </a:p>
        </p:txBody>
      </p:sp>
      <p:sp>
        <p:nvSpPr>
          <p:cNvPr id="4" name="Slide Number Placeholder 3"/>
          <p:cNvSpPr>
            <a:spLocks noGrp="1"/>
          </p:cNvSpPr>
          <p:nvPr>
            <p:ph type="sldNum" sz="quarter" idx="10"/>
          </p:nvPr>
        </p:nvSpPr>
        <p:spPr/>
        <p:txBody>
          <a:bodyPr/>
          <a:lstStyle/>
          <a:p>
            <a:fld id="{BFD2356E-431C-4225-87AF-B4898A229CE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first thing we do is compute the intersection</a:t>
            </a:r>
            <a:r>
              <a:rPr lang="en-US" baseline="0" dirty="0" smtClean="0"/>
              <a:t> of the plane with the input silhouette cylinders, and record them as 2D polygons. For A, this is an infinitely long strip, shown as </a:t>
            </a:r>
            <a:r>
              <a:rPr lang="en-US" baseline="0" dirty="0" err="1" smtClean="0"/>
              <a:t>i_a</a:t>
            </a:r>
            <a:r>
              <a:rPr lang="en-US" baseline="0" dirty="0" smtClean="0"/>
              <a:t>. For B, it is simply the projection of the silhouette onto the plane, a circle, </a:t>
            </a:r>
            <a:r>
              <a:rPr lang="en-US" baseline="0" dirty="0" err="1" smtClean="0"/>
              <a:t>i_b</a:t>
            </a:r>
            <a:r>
              <a:rPr lang="en-US" baseline="0" dirty="0" smtClean="0"/>
              <a:t>.</a:t>
            </a:r>
            <a:endParaRPr lang="en-US" dirty="0" smtClean="0"/>
          </a:p>
          <a:p>
            <a:endParaRPr lang="en-US" dirty="0" smtClean="0"/>
          </a:p>
          <a:p>
            <a:r>
              <a:rPr lang="en-US" dirty="0" smtClean="0"/>
              <a:t>It</a:t>
            </a:r>
            <a:r>
              <a:rPr lang="en-US" baseline="0" dirty="0" smtClean="0"/>
              <a:t> is straightforward to see that the intersection C and the plane is simply the intersection of those two polygons, as a point lies inside the C if and only if it lies inside both input silhouette cylinders (remember that, in this case, we are computing the CSG intersection of the silhouette cylinders).</a:t>
            </a:r>
            <a:endParaRPr lang="en-US" dirty="0" smtClean="0"/>
          </a:p>
          <a:p>
            <a:endParaRPr lang="en-US" dirty="0" smtClean="0"/>
          </a:p>
          <a:p>
            <a:r>
              <a:rPr lang="en-US" dirty="0" smtClean="0"/>
              <a:t>However,</a:t>
            </a:r>
            <a:r>
              <a:rPr lang="en-US" baseline="0" dirty="0" smtClean="0"/>
              <a:t> this polygon corresponds to a 3D facet that lies partially on the surface of C (shown at left in bright yellow), and partially inside it (shown in dark yellow). We are only interested in the part of this facet that lies on the surface, as we do not wish to generate polygons in the interior of the solid.</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therefore compute </a:t>
            </a:r>
            <a:r>
              <a:rPr lang="en-US" dirty="0" err="1" smtClean="0"/>
              <a:t>s_a</a:t>
            </a:r>
            <a:r>
              <a:rPr lang="en-US" dirty="0" smtClean="0"/>
              <a:t> and </a:t>
            </a:r>
            <a:r>
              <a:rPr lang="en-US" dirty="0" err="1" smtClean="0"/>
              <a:t>s_b</a:t>
            </a:r>
            <a:r>
              <a:rPr lang="en-US" dirty="0" smtClean="0"/>
              <a:t>, the</a:t>
            </a:r>
            <a:r>
              <a:rPr lang="en-US" baseline="0" dirty="0" smtClean="0"/>
              <a:t> intersection of the surfaces of A and B and the plane. </a:t>
            </a:r>
            <a:r>
              <a:rPr lang="en-US" baseline="0" dirty="0" err="1" smtClean="0"/>
              <a:t>s_a</a:t>
            </a:r>
            <a:r>
              <a:rPr lang="en-US" baseline="0" dirty="0" smtClean="0"/>
              <a:t> is a subset of </a:t>
            </a:r>
            <a:r>
              <a:rPr lang="en-US" baseline="0" dirty="0" err="1" smtClean="0"/>
              <a:t>i_a</a:t>
            </a:r>
            <a:r>
              <a:rPr lang="en-US" baseline="0" dirty="0" smtClean="0"/>
              <a:t>, and </a:t>
            </a:r>
            <a:r>
              <a:rPr lang="en-US" baseline="0" dirty="0" err="1" smtClean="0"/>
              <a:t>s_b</a:t>
            </a:r>
            <a:r>
              <a:rPr lang="en-US" baseline="0" dirty="0" smtClean="0"/>
              <a:t> is nonexistent, as the surface of B does not intersect the plane.</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therefore compute </a:t>
            </a:r>
            <a:r>
              <a:rPr lang="en-US" dirty="0" err="1" smtClean="0"/>
              <a:t>s_a</a:t>
            </a:r>
            <a:r>
              <a:rPr lang="en-US" dirty="0" smtClean="0"/>
              <a:t> and </a:t>
            </a:r>
            <a:r>
              <a:rPr lang="en-US" dirty="0" err="1" smtClean="0"/>
              <a:t>s_b</a:t>
            </a:r>
            <a:r>
              <a:rPr lang="en-US" dirty="0" smtClean="0"/>
              <a:t>, the</a:t>
            </a:r>
            <a:r>
              <a:rPr lang="en-US" baseline="0" dirty="0" smtClean="0"/>
              <a:t> intersection of the surfaces of A and B and the plane. </a:t>
            </a:r>
            <a:r>
              <a:rPr lang="en-US" baseline="0" dirty="0" err="1" smtClean="0"/>
              <a:t>s_a</a:t>
            </a:r>
            <a:r>
              <a:rPr lang="en-US" baseline="0" dirty="0" smtClean="0"/>
              <a:t> is a subset of </a:t>
            </a:r>
            <a:r>
              <a:rPr lang="en-US" baseline="0" dirty="0" err="1" smtClean="0"/>
              <a:t>i_a</a:t>
            </a:r>
            <a:r>
              <a:rPr lang="en-US" baseline="0" dirty="0" smtClean="0"/>
              <a:t>, and </a:t>
            </a:r>
            <a:r>
              <a:rPr lang="en-US" baseline="0" dirty="0" err="1" smtClean="0"/>
              <a:t>s_b</a:t>
            </a:r>
            <a:r>
              <a:rPr lang="en-US" baseline="0" dirty="0" smtClean="0"/>
              <a:t> is nonexistent, as the surface of B does not intersect the plane.</a:t>
            </a:r>
            <a:endParaRPr lang="en-US" dirty="0" smtClean="0"/>
          </a:p>
          <a:p>
            <a:endParaRPr lang="en-US" dirty="0" smtClean="0"/>
          </a:p>
          <a:p>
            <a:r>
              <a:rPr lang="en-US" dirty="0" smtClean="0"/>
              <a:t>We show that from </a:t>
            </a:r>
            <a:r>
              <a:rPr lang="en-US" dirty="0" err="1" smtClean="0"/>
              <a:t>i_a</a:t>
            </a:r>
            <a:r>
              <a:rPr lang="en-US" dirty="0" smtClean="0"/>
              <a:t>, </a:t>
            </a:r>
            <a:r>
              <a:rPr lang="en-US" dirty="0" err="1" smtClean="0"/>
              <a:t>i_b</a:t>
            </a:r>
            <a:r>
              <a:rPr lang="en-US" dirty="0" smtClean="0"/>
              <a:t>, </a:t>
            </a:r>
            <a:r>
              <a:rPr lang="en-US" dirty="0" err="1" smtClean="0"/>
              <a:t>s_a</a:t>
            </a:r>
            <a:r>
              <a:rPr lang="en-US" dirty="0" smtClean="0"/>
              <a:t>, and </a:t>
            </a:r>
            <a:r>
              <a:rPr lang="en-US" dirty="0" err="1" smtClean="0"/>
              <a:t>s_b</a:t>
            </a:r>
            <a:r>
              <a:rPr lang="en-US" dirty="0" smtClean="0"/>
              <a:t>, we can</a:t>
            </a:r>
            <a:r>
              <a:rPr lang="en-US" baseline="0" dirty="0" smtClean="0"/>
              <a:t> compute </a:t>
            </a:r>
            <a:r>
              <a:rPr lang="en-US" baseline="0" dirty="0" err="1" smtClean="0"/>
              <a:t>s_c</a:t>
            </a:r>
            <a:r>
              <a:rPr lang="en-US" baseline="0" dirty="0" smtClean="0"/>
              <a:t>, the intersection of the surface of C and the plane. </a:t>
            </a:r>
            <a:r>
              <a:rPr lang="en-US" baseline="0" dirty="0" err="1" smtClean="0"/>
              <a:t>s_c</a:t>
            </a:r>
            <a:r>
              <a:rPr lang="en-US" baseline="0" dirty="0" smtClean="0"/>
              <a:t> is simply the union of </a:t>
            </a:r>
            <a:r>
              <a:rPr lang="en-US" baseline="0" dirty="0" err="1" smtClean="0"/>
              <a:t>s_a</a:t>
            </a:r>
            <a:r>
              <a:rPr lang="en-US" baseline="0" dirty="0" smtClean="0"/>
              <a:t> and </a:t>
            </a:r>
            <a:r>
              <a:rPr lang="en-US" baseline="0" dirty="0" err="1" smtClean="0"/>
              <a:t>s_b</a:t>
            </a:r>
            <a:r>
              <a:rPr lang="en-US" baseline="0" dirty="0" smtClean="0"/>
              <a:t>, intersected with </a:t>
            </a:r>
            <a:r>
              <a:rPr lang="en-US" baseline="0" dirty="0" err="1" smtClean="0"/>
              <a:t>i_c</a:t>
            </a:r>
            <a:r>
              <a:rPr lang="en-US" baseline="0" dirty="0" smtClean="0"/>
              <a:t>. This is because a point lies on the surface of C if and only if it lies within C, and on the surface of either A or B.</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therefore compute </a:t>
            </a:r>
            <a:r>
              <a:rPr lang="en-US" dirty="0" err="1" smtClean="0"/>
              <a:t>s_a</a:t>
            </a:r>
            <a:r>
              <a:rPr lang="en-US" dirty="0" smtClean="0"/>
              <a:t> and </a:t>
            </a:r>
            <a:r>
              <a:rPr lang="en-US" dirty="0" err="1" smtClean="0"/>
              <a:t>s_b</a:t>
            </a:r>
            <a:r>
              <a:rPr lang="en-US" dirty="0" smtClean="0"/>
              <a:t>, the</a:t>
            </a:r>
            <a:r>
              <a:rPr lang="en-US" baseline="0" dirty="0" smtClean="0"/>
              <a:t> intersection of the surfaces of A and B and the plane. </a:t>
            </a:r>
            <a:r>
              <a:rPr lang="en-US" baseline="0" dirty="0" err="1" smtClean="0"/>
              <a:t>s_a</a:t>
            </a:r>
            <a:r>
              <a:rPr lang="en-US" baseline="0" dirty="0" smtClean="0"/>
              <a:t> is a subset of </a:t>
            </a:r>
            <a:r>
              <a:rPr lang="en-US" baseline="0" dirty="0" err="1" smtClean="0"/>
              <a:t>i_a</a:t>
            </a:r>
            <a:r>
              <a:rPr lang="en-US" baseline="0" dirty="0" smtClean="0"/>
              <a:t>, and </a:t>
            </a:r>
            <a:r>
              <a:rPr lang="en-US" baseline="0" dirty="0" err="1" smtClean="0"/>
              <a:t>s_b</a:t>
            </a:r>
            <a:r>
              <a:rPr lang="en-US" baseline="0" dirty="0" smtClean="0"/>
              <a:t> is nonexistent, as the surface of B does not intersect the plane.</a:t>
            </a:r>
            <a:endParaRPr lang="en-US" dirty="0" smtClean="0"/>
          </a:p>
          <a:p>
            <a:endParaRPr lang="en-US" dirty="0" smtClean="0"/>
          </a:p>
          <a:p>
            <a:r>
              <a:rPr lang="en-US" dirty="0" smtClean="0"/>
              <a:t>We show that from </a:t>
            </a:r>
            <a:r>
              <a:rPr lang="en-US" dirty="0" err="1" smtClean="0"/>
              <a:t>i_a</a:t>
            </a:r>
            <a:r>
              <a:rPr lang="en-US" dirty="0" smtClean="0"/>
              <a:t>, </a:t>
            </a:r>
            <a:r>
              <a:rPr lang="en-US" dirty="0" err="1" smtClean="0"/>
              <a:t>i_b</a:t>
            </a:r>
            <a:r>
              <a:rPr lang="en-US" dirty="0" smtClean="0"/>
              <a:t>, </a:t>
            </a:r>
            <a:r>
              <a:rPr lang="en-US" dirty="0" err="1" smtClean="0"/>
              <a:t>s_a</a:t>
            </a:r>
            <a:r>
              <a:rPr lang="en-US" dirty="0" smtClean="0"/>
              <a:t>, and </a:t>
            </a:r>
            <a:r>
              <a:rPr lang="en-US" dirty="0" err="1" smtClean="0"/>
              <a:t>s_b</a:t>
            </a:r>
            <a:r>
              <a:rPr lang="en-US" dirty="0" smtClean="0"/>
              <a:t>, we can</a:t>
            </a:r>
            <a:r>
              <a:rPr lang="en-US" baseline="0" dirty="0" smtClean="0"/>
              <a:t> compute </a:t>
            </a:r>
            <a:r>
              <a:rPr lang="en-US" baseline="0" dirty="0" err="1" smtClean="0"/>
              <a:t>s_c</a:t>
            </a:r>
            <a:r>
              <a:rPr lang="en-US" baseline="0" dirty="0" smtClean="0"/>
              <a:t>, the intersection of the surface of C and the plane. </a:t>
            </a:r>
            <a:r>
              <a:rPr lang="en-US" baseline="0" dirty="0" err="1" smtClean="0"/>
              <a:t>s_c</a:t>
            </a:r>
            <a:r>
              <a:rPr lang="en-US" baseline="0" dirty="0" smtClean="0"/>
              <a:t> is simply the union of </a:t>
            </a:r>
            <a:r>
              <a:rPr lang="en-US" baseline="0" dirty="0" err="1" smtClean="0"/>
              <a:t>s_a</a:t>
            </a:r>
            <a:r>
              <a:rPr lang="en-US" baseline="0" dirty="0" smtClean="0"/>
              <a:t> and </a:t>
            </a:r>
            <a:r>
              <a:rPr lang="en-US" baseline="0" dirty="0" err="1" smtClean="0"/>
              <a:t>s_b</a:t>
            </a:r>
            <a:r>
              <a:rPr lang="en-US" baseline="0" dirty="0" smtClean="0"/>
              <a:t>, intersected with </a:t>
            </a:r>
            <a:r>
              <a:rPr lang="en-US" baseline="0" dirty="0" err="1" smtClean="0"/>
              <a:t>i_c</a:t>
            </a:r>
            <a:r>
              <a:rPr lang="en-US" baseline="0" dirty="0" smtClean="0"/>
              <a:t>. This is because a point lies on the surface of C if and only if it lies within C, and on the surface of either A or B.</a:t>
            </a:r>
          </a:p>
          <a:p>
            <a:endParaRPr lang="en-US" baseline="0" dirty="0" smtClean="0"/>
          </a:p>
          <a:p>
            <a:r>
              <a:rPr lang="en-US" baseline="0" dirty="0" smtClean="0"/>
              <a:t>We have shown how to compute </a:t>
            </a:r>
            <a:r>
              <a:rPr lang="en-US" baseline="0" dirty="0" err="1" smtClean="0"/>
              <a:t>i_c</a:t>
            </a:r>
            <a:r>
              <a:rPr lang="en-US" baseline="0" dirty="0" smtClean="0"/>
              <a:t> and </a:t>
            </a:r>
            <a:r>
              <a:rPr lang="en-US" baseline="0" dirty="0" err="1" smtClean="0"/>
              <a:t>s_c</a:t>
            </a:r>
            <a:r>
              <a:rPr lang="en-US" baseline="0" dirty="0" smtClean="0"/>
              <a:t> for the case where C is the intersection of A and B. In our paper, we also show how to handle the cases where C is the union or difference of A and B. Then, we can compute an arbitrary CSG tree applied to silhouette cylinders by repeatedly applying these operations.</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tool we provide the user is the ability to generate an approximation of the smoothest</a:t>
            </a:r>
            <a:r>
              <a:rPr lang="en-US" baseline="0" dirty="0" smtClean="0"/>
              <a:t> possible shape that matches a set of input silhouettes. This allows the user to create rounded shapes. Our algorithm proceeds by first computing the intersection of the input silhouettes, resulting in a sharp shape, and then computing the “rims” of that shape, or the parts that will not move under smoothing. We then iteratively apply the </a:t>
            </a:r>
            <a:r>
              <a:rPr lang="en-US" baseline="0" dirty="0" err="1" smtClean="0"/>
              <a:t>Laplacian</a:t>
            </a:r>
            <a:r>
              <a:rPr lang="en-US" baseline="0" dirty="0" smtClean="0"/>
              <a:t> smoothing algorithm of </a:t>
            </a:r>
            <a:r>
              <a:rPr lang="en-US" baseline="0" dirty="0" err="1" smtClean="0"/>
              <a:t>FiberMesh</a:t>
            </a:r>
            <a:r>
              <a:rPr lang="en-US" baseline="0" dirty="0" smtClean="0"/>
              <a:t> [</a:t>
            </a:r>
            <a:r>
              <a:rPr lang="en-US" baseline="0" dirty="0" err="1" smtClean="0"/>
              <a:t>Nealen</a:t>
            </a:r>
            <a:r>
              <a:rPr lang="en-US" baseline="0" dirty="0" smtClean="0"/>
              <a:t> et al., 2007] to smooth the object while maintaining the input silhouettes.</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Silhouettes</a:t>
            </a:r>
            <a:r>
              <a:rPr lang="en-US" baseline="0" dirty="0" smtClean="0"/>
              <a:t> have not previously been widely used as a modeling metaphor, and we believe that one possible reason for that is that people are familiar with visual hulls. The visual hull of an object is simply the intersection of an object’s silhouettes in different views. It is commonly used in computer vision when you have two or more images of an object from different views and you want to get an idea of the object’s 3D shape. However, typically (although there are extensions that refine this), you only use one silhouette for each view of the object, and as a result, especially if you only have </a:t>
            </a:r>
            <a:r>
              <a:rPr lang="en-US" baseline="0" dirty="0" smtClean="0"/>
              <a:t>a few views</a:t>
            </a:r>
            <a:r>
              <a:rPr lang="en-US" baseline="0" dirty="0" smtClean="0"/>
              <a:t>, the 3D shape is very under-specified from the input silhouettes, and the resulting 3D intersection has all kinds of weird artifacts, extended bits, and floating  islands that make it not a great representation of the object. Therefore one might conclude that silhouettes are a very limited tool for 3D modeling.</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(View presentation to play movie.)</a:t>
            </a:r>
          </a:p>
          <a:p>
            <a:endParaRPr lang="en-US" dirty="0" smtClean="0"/>
          </a:p>
          <a:p>
            <a:r>
              <a:rPr lang="en-US" dirty="0" smtClean="0"/>
              <a:t>In our interface,</a:t>
            </a:r>
            <a:r>
              <a:rPr lang="en-US" baseline="0" dirty="0" smtClean="0"/>
              <a:t> a smooth shape is created simply by constructing </a:t>
            </a:r>
            <a:r>
              <a:rPr lang="en-US" baseline="0" dirty="0" smtClean="0"/>
              <a:t>a normal shape, selecting the shape, and specifying that the user wishes </a:t>
            </a:r>
            <a:r>
              <a:rPr lang="en-US" baseline="0" dirty="0" smtClean="0"/>
              <a:t>to generate a smooth shape. </a:t>
            </a:r>
            <a:r>
              <a:rPr lang="en-US" baseline="0" dirty="0" smtClean="0"/>
              <a:t>Here, I make a </a:t>
            </a:r>
            <a:r>
              <a:rPr lang="en-US" baseline="0" dirty="0" smtClean="0"/>
              <a:t>rounded tree </a:t>
            </a:r>
            <a:r>
              <a:rPr lang="en-US" baseline="0" dirty="0" smtClean="0"/>
              <a:t>in front of the house.</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final tool we present</a:t>
            </a:r>
            <a:r>
              <a:rPr lang="en-US" baseline="0" dirty="0" smtClean="0"/>
              <a:t> is the ability to </a:t>
            </a:r>
            <a:r>
              <a:rPr lang="en-US" dirty="0" smtClean="0"/>
              <a:t>rotate</a:t>
            </a:r>
            <a:r>
              <a:rPr lang="en-US" baseline="0" dirty="0" smtClean="0"/>
              <a:t> parts</a:t>
            </a:r>
            <a:r>
              <a:rPr lang="en-US" dirty="0" smtClean="0"/>
              <a:t> relative</a:t>
            </a:r>
            <a:r>
              <a:rPr lang="en-US" baseline="0" dirty="0" smtClean="0"/>
              <a:t> to one another. This allows the user to create non-axis-aligned models.</a:t>
            </a:r>
          </a:p>
        </p:txBody>
      </p:sp>
      <p:sp>
        <p:nvSpPr>
          <p:cNvPr id="4" name="Slide Number Placeholder 3"/>
          <p:cNvSpPr>
            <a:spLocks noGrp="1"/>
          </p:cNvSpPr>
          <p:nvPr>
            <p:ph type="sldNum" sz="quarter" idx="10"/>
          </p:nvPr>
        </p:nvSpPr>
        <p:spPr/>
        <p:txBody>
          <a:bodyPr/>
          <a:lstStyle/>
          <a:p>
            <a:fld id="{BFD2356E-431C-4225-87AF-B4898A229CE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(View presentation to play movie.)</a:t>
            </a:r>
          </a:p>
          <a:p>
            <a:endParaRPr lang="en-US" dirty="0" smtClean="0"/>
          </a:p>
          <a:p>
            <a:r>
              <a:rPr lang="en-US" baseline="0" dirty="0" smtClean="0"/>
              <a:t>Here</a:t>
            </a:r>
            <a:r>
              <a:rPr lang="en-US" baseline="0" dirty="0" smtClean="0"/>
              <a:t>, we have a laptop model that has been designed with all axis-aligned silhouettes. </a:t>
            </a:r>
            <a:r>
              <a:rPr lang="en-US" baseline="0" dirty="0" smtClean="0"/>
              <a:t>Note </a:t>
            </a:r>
            <a:r>
              <a:rPr lang="en-US" baseline="0" dirty="0" smtClean="0"/>
              <a:t>that the laptop monitor is at a perfect right angle to the base of the laptop. That may be an easy way to design it, but it is rarely the way that people actually use a laptop. </a:t>
            </a:r>
            <a:r>
              <a:rPr lang="en-US" baseline="0" dirty="0" smtClean="0"/>
              <a:t>In our interface, once the user has grouped a set of shapes into a component, the </a:t>
            </a:r>
            <a:r>
              <a:rPr lang="en-US" baseline="0" dirty="0" smtClean="0"/>
              <a:t>component can be rotated relative to the rest of the model. Here, we rotate the </a:t>
            </a:r>
            <a:r>
              <a:rPr lang="en-US" baseline="0" dirty="0" smtClean="0"/>
              <a:t>laptop monitor </a:t>
            </a:r>
            <a:r>
              <a:rPr lang="en-US" baseline="0" dirty="0" smtClean="0"/>
              <a:t>back to a more comfortable angle. </a:t>
            </a:r>
            <a:r>
              <a:rPr lang="en-US" baseline="0" dirty="0" smtClean="0"/>
              <a:t>However</a:t>
            </a:r>
            <a:r>
              <a:rPr lang="en-US" baseline="0" dirty="0" smtClean="0"/>
              <a:t>, </a:t>
            </a:r>
            <a:r>
              <a:rPr lang="en-US" baseline="0" dirty="0" smtClean="0"/>
              <a:t>note that the </a:t>
            </a:r>
            <a:r>
              <a:rPr lang="en-US" baseline="0" dirty="0" smtClean="0"/>
              <a:t>monitor’s silhouettes are </a:t>
            </a:r>
            <a:r>
              <a:rPr lang="en-US" baseline="0" dirty="0" smtClean="0"/>
              <a:t>now not </a:t>
            </a:r>
            <a:r>
              <a:rPr lang="en-US" baseline="0" dirty="0" smtClean="0"/>
              <a:t>orthogonal to the three main views, </a:t>
            </a:r>
            <a:r>
              <a:rPr lang="en-US" baseline="0" dirty="0" smtClean="0"/>
              <a:t>and their </a:t>
            </a:r>
            <a:r>
              <a:rPr lang="en-US" baseline="0" dirty="0" smtClean="0"/>
              <a:t>silhouettes </a:t>
            </a:r>
            <a:r>
              <a:rPr lang="en-US" baseline="0" dirty="0" smtClean="0"/>
              <a:t>therefore cannot </a:t>
            </a:r>
            <a:r>
              <a:rPr lang="en-US" baseline="0" dirty="0" smtClean="0"/>
              <a:t>be edited. To edit them, </a:t>
            </a:r>
            <a:r>
              <a:rPr lang="en-US" baseline="0" dirty="0" smtClean="0"/>
              <a:t>the user can simply </a:t>
            </a:r>
            <a:r>
              <a:rPr lang="en-US" baseline="0" dirty="0" smtClean="0"/>
              <a:t>double-click on </a:t>
            </a:r>
            <a:r>
              <a:rPr lang="en-US" baseline="0" dirty="0" smtClean="0"/>
              <a:t>a rotated component </a:t>
            </a:r>
            <a:r>
              <a:rPr lang="en-US" baseline="0" dirty="0" smtClean="0"/>
              <a:t>to switch to that component’s </a:t>
            </a:r>
            <a:r>
              <a:rPr lang="en-US" baseline="0" dirty="0" smtClean="0"/>
              <a:t>orientation space. </a:t>
            </a:r>
            <a:r>
              <a:rPr lang="en-US" baseline="0" dirty="0" smtClean="0"/>
              <a:t>When </a:t>
            </a:r>
            <a:r>
              <a:rPr lang="en-US" baseline="0" dirty="0" smtClean="0"/>
              <a:t>the user finishes, he or she can </a:t>
            </a:r>
            <a:r>
              <a:rPr lang="en-US" baseline="0" dirty="0" smtClean="0"/>
              <a:t>click to return to the global orientation.</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(View presentation to play movie.)</a:t>
            </a:r>
          </a:p>
          <a:p>
            <a:endParaRPr lang="en-US" dirty="0" smtClean="0"/>
          </a:p>
          <a:p>
            <a:r>
              <a:rPr lang="en-US" dirty="0" smtClean="0"/>
              <a:t>The bottom</a:t>
            </a:r>
            <a:r>
              <a:rPr lang="en-US" baseline="0" dirty="0" smtClean="0"/>
              <a:t> line is, using our approach, a complex scene like this office can be designed using only 2D silhouettes. Every object in this scene was designed and composited using our tool. Rendering was performed in Maya.</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(View presentation to play movie.)</a:t>
            </a:r>
          </a:p>
          <a:p>
            <a:endParaRPr lang="en-US" dirty="0" smtClean="0"/>
          </a:p>
          <a:p>
            <a:r>
              <a:rPr lang="en-US" dirty="0" smtClean="0"/>
              <a:t>In addition to making complex models, we wanted to show that modeling with silhouettes can also support</a:t>
            </a:r>
            <a:r>
              <a:rPr lang="en-US" baseline="0" dirty="0" smtClean="0"/>
              <a:t> a wide range of different shapes. We also wished to avoid the potential criticism that we cherry-picked models that work well with our approach. We therefore generated a list of random man-made objects using </a:t>
            </a:r>
            <a:r>
              <a:rPr lang="en-US" baseline="0" dirty="0" err="1" smtClean="0"/>
              <a:t>WordNet</a:t>
            </a:r>
            <a:r>
              <a:rPr lang="en-US" baseline="0" dirty="0" smtClean="0"/>
              <a:t>, and modeled each of them (excepting those that did not correspond to physical objects) quickly using our approach. Here we show the results. We believe that every object was able to be well-represented using silhouettes. Note that the models are simple mainly because we wished to show that models can be designed quickly – here, in an average of 22 minutes – and not because of a limitation of our approach.</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Finally, we also wanted to see how well novice users were able to learn to create</a:t>
            </a:r>
            <a:r>
              <a:rPr lang="en-US" baseline="0" dirty="0" smtClean="0"/>
              <a:t> 3D models using silhouettes. We therefore </a:t>
            </a:r>
            <a:r>
              <a:rPr lang="en-US" dirty="0" smtClean="0"/>
              <a:t>ran a user study</a:t>
            </a:r>
            <a:r>
              <a:rPr lang="en-US" baseline="0" dirty="0" smtClean="0"/>
              <a:t> of our approach, published separately in an MIT technical report, which compares our approach to Google </a:t>
            </a:r>
            <a:r>
              <a:rPr lang="en-US" baseline="0" dirty="0" err="1" smtClean="0"/>
              <a:t>SketchUp</a:t>
            </a:r>
            <a:r>
              <a:rPr lang="en-US" baseline="0" dirty="0" smtClean="0"/>
              <a:t>. We felt that Google </a:t>
            </a:r>
            <a:r>
              <a:rPr lang="en-US" baseline="0" dirty="0" err="1" smtClean="0"/>
              <a:t>SketchUp</a:t>
            </a:r>
            <a:r>
              <a:rPr lang="en-US" baseline="0" dirty="0" smtClean="0"/>
              <a:t> was the appropriate tool to compare to as it also targets man-made objects and is intended for novice users.</a:t>
            </a:r>
          </a:p>
          <a:p>
            <a:endParaRPr lang="en-US" baseline="0" dirty="0" smtClean="0"/>
          </a:p>
          <a:p>
            <a:r>
              <a:rPr lang="en-US" baseline="0" dirty="0" smtClean="0"/>
              <a:t>Our study involved ten users, none of whom had previous 3D modeling experience. Each user was given a brief tutorial in each tool, and then asked to model three objects, an </a:t>
            </a:r>
            <a:r>
              <a:rPr lang="en-US" baseline="0" dirty="0" err="1" smtClean="0"/>
              <a:t>oddleg</a:t>
            </a:r>
            <a:r>
              <a:rPr lang="en-US" baseline="0" dirty="0" smtClean="0"/>
              <a:t> caliper, slide, and press box, alternating between each tool. </a:t>
            </a:r>
            <a:r>
              <a:rPr lang="en-US" baseline="0" dirty="0" smtClean="0"/>
              <a:t>We selected those objects from the list of randomly generated words, and chose them as they had a good range of sizes and complexities. </a:t>
            </a:r>
            <a:r>
              <a:rPr lang="en-US" baseline="0" dirty="0" smtClean="0"/>
              <a:t>Half of the users started with our modeler, and half with </a:t>
            </a:r>
            <a:r>
              <a:rPr lang="en-US" baseline="0" dirty="0" err="1" smtClean="0"/>
              <a:t>SketchUp</a:t>
            </a:r>
            <a:r>
              <a:rPr lang="en-US" baseline="0" dirty="0" smtClean="0"/>
              <a:t>.</a:t>
            </a:r>
          </a:p>
        </p:txBody>
      </p:sp>
      <p:sp>
        <p:nvSpPr>
          <p:cNvPr id="4" name="Slide Number Placeholder 3"/>
          <p:cNvSpPr>
            <a:spLocks noGrp="1"/>
          </p:cNvSpPr>
          <p:nvPr>
            <p:ph type="sldNum" sz="quarter" idx="10"/>
          </p:nvPr>
        </p:nvSpPr>
        <p:spPr/>
        <p:txBody>
          <a:bodyPr/>
          <a:lstStyle/>
          <a:p>
            <a:fld id="{BFD2356E-431C-4225-87AF-B4898A229CE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Finally, we also wanted to see how well novice users were able to learn to create</a:t>
            </a:r>
            <a:r>
              <a:rPr lang="en-US" baseline="0" dirty="0" smtClean="0"/>
              <a:t> 3D models using silhouettes. We therefore </a:t>
            </a:r>
            <a:r>
              <a:rPr lang="en-US" dirty="0" smtClean="0"/>
              <a:t>ran a user study</a:t>
            </a:r>
            <a:r>
              <a:rPr lang="en-US" baseline="0" dirty="0" smtClean="0"/>
              <a:t> of our approach, published separately in an MIT technical report, which compares our approach to Google </a:t>
            </a:r>
            <a:r>
              <a:rPr lang="en-US" baseline="0" dirty="0" err="1" smtClean="0"/>
              <a:t>SketchUp</a:t>
            </a:r>
            <a:r>
              <a:rPr lang="en-US" baseline="0" dirty="0" smtClean="0"/>
              <a:t>. We felt that Google </a:t>
            </a:r>
            <a:r>
              <a:rPr lang="en-US" baseline="0" dirty="0" err="1" smtClean="0"/>
              <a:t>SketchUp</a:t>
            </a:r>
            <a:r>
              <a:rPr lang="en-US" baseline="0" dirty="0" smtClean="0"/>
              <a:t> was the appropriate tool to compare to as it also targets man-made objects and is intended for novice users.</a:t>
            </a:r>
          </a:p>
          <a:p>
            <a:endParaRPr lang="en-US" baseline="0" dirty="0" smtClean="0"/>
          </a:p>
          <a:p>
            <a:r>
              <a:rPr lang="en-US" baseline="0" dirty="0" smtClean="0"/>
              <a:t>Our study involved ten users, none of whom had previous 3D modeling experience. Each user was given a brief tutorial in each tool, and then asked to model three objects, an </a:t>
            </a:r>
            <a:r>
              <a:rPr lang="en-US" baseline="0" dirty="0" err="1" smtClean="0"/>
              <a:t>oddleg</a:t>
            </a:r>
            <a:r>
              <a:rPr lang="en-US" baseline="0" dirty="0" smtClean="0"/>
              <a:t> caliper, slide, and press box, alternating between each tool. We selected those objects from the list of randomly generated words, and chose them as they had a good range of sizes and complexities. Half of the users started with our modeler, and half with </a:t>
            </a:r>
            <a:r>
              <a:rPr lang="en-US" baseline="0" dirty="0" err="1" smtClean="0"/>
              <a:t>SketchUp</a:t>
            </a:r>
            <a:r>
              <a:rPr lang="en-US" baseline="0" dirty="0" smtClean="0"/>
              <a:t>.</a:t>
            </a:r>
          </a:p>
          <a:p>
            <a:endParaRPr lang="en-US" dirty="0" smtClean="0"/>
          </a:p>
          <a:p>
            <a:r>
              <a:rPr lang="en-US" dirty="0" smtClean="0"/>
              <a:t>Here are</a:t>
            </a:r>
            <a:r>
              <a:rPr lang="en-US" baseline="0" dirty="0" smtClean="0"/>
              <a:t> the models that resulted from our user study. I believe that you can see that the models on the right, those made with our modeler, are of higher quality and more true to the intended object, compared to those on the left. However, I’ll show in a moment how we made that opinion more quantifiable.</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then ran a second phase of the user study, in which ten different users were shown images of the models created in the first phase, and were asked to rank them, without knowing which modeler was used to create each model. Here we show the results of those rankings. Each column is a different reviewer’s rankings, and each box is a single model, with those in red being made with </a:t>
            </a:r>
            <a:r>
              <a:rPr lang="en-US" baseline="0" dirty="0" err="1" smtClean="0"/>
              <a:t>SketchUp</a:t>
            </a:r>
            <a:r>
              <a:rPr lang="en-US" baseline="0" dirty="0" smtClean="0"/>
              <a:t>, and those in green being made with our approach. The higher up a box is, the higher the reviewer ranked it. The number inside the box is the number of the user who created the model.</a:t>
            </a:r>
          </a:p>
          <a:p>
            <a:endParaRPr lang="en-US" baseline="0" dirty="0" smtClean="0"/>
          </a:p>
          <a:p>
            <a:r>
              <a:rPr lang="en-US" baseline="0" dirty="0" smtClean="0"/>
              <a:t>It is fairly clear to see that the green models, those made with our approach, are ranked higher in general than those made with </a:t>
            </a:r>
            <a:r>
              <a:rPr lang="en-US" baseline="0" dirty="0" err="1" smtClean="0"/>
              <a:t>SketchUp</a:t>
            </a:r>
            <a:r>
              <a:rPr lang="en-US" baseline="0" dirty="0" smtClean="0"/>
              <a:t>. In fact, it turns out that every single user ranked better for their models made with our approach than those made with </a:t>
            </a:r>
            <a:r>
              <a:rPr lang="en-US" baseline="0" dirty="0" err="1" smtClean="0"/>
              <a:t>SketchUp</a:t>
            </a:r>
            <a:r>
              <a:rPr lang="en-US" baseline="0" dirty="0" smtClean="0"/>
              <a:t>, on average 3 places higher. What does this mean? Well, look for example at User 9, whose press box models made with </a:t>
            </a:r>
            <a:r>
              <a:rPr lang="en-US" baseline="0" dirty="0" err="1" smtClean="0"/>
              <a:t>SketchUp</a:t>
            </a:r>
            <a:r>
              <a:rPr lang="en-US" baseline="0" dirty="0" smtClean="0"/>
              <a:t> were good enough to outrank many models made with our approach. It may therefore seem that, for some people, </a:t>
            </a:r>
            <a:r>
              <a:rPr lang="en-US" baseline="0" dirty="0" err="1" smtClean="0"/>
              <a:t>SketchUp</a:t>
            </a:r>
            <a:r>
              <a:rPr lang="en-US" baseline="0" dirty="0" smtClean="0"/>
              <a:t> is a better tool. However, in fact, this is most likely due to the fact that User 9 was simply better at 3D modeling in general, and was able to use even </a:t>
            </a:r>
            <a:r>
              <a:rPr lang="en-US" baseline="0" dirty="0" err="1" smtClean="0"/>
              <a:t>SketchUp</a:t>
            </a:r>
            <a:r>
              <a:rPr lang="en-US" baseline="0" dirty="0" smtClean="0"/>
              <a:t> to make a better model than less skilled users using our tool – and this can be seen by looking at User 9’s rankings when he used our tool to make a slide. Then, he was ranked first by every single reviewer. What the statistics show is that every user did better when using our tool, regardless of skill.</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That</a:t>
            </a:r>
            <a:r>
              <a:rPr lang="en-US" baseline="0" dirty="0" smtClean="0"/>
              <a:t> about does it for the talk, and we’d like to thank Danielle </a:t>
            </a:r>
            <a:r>
              <a:rPr lang="en-US" baseline="0" dirty="0" err="1" smtClean="0"/>
              <a:t>Magrogan</a:t>
            </a:r>
            <a:r>
              <a:rPr lang="en-US" baseline="0" dirty="0" smtClean="0"/>
              <a:t>, who made many of our models; our funding sources; and the members of the MIT and University of Tokyo graphics groups, in particular </a:t>
            </a:r>
            <a:r>
              <a:rPr lang="en-US" baseline="0" dirty="0" err="1" smtClean="0"/>
              <a:t>Ilya</a:t>
            </a:r>
            <a:r>
              <a:rPr lang="en-US" baseline="0" dirty="0" smtClean="0"/>
              <a:t> </a:t>
            </a:r>
            <a:r>
              <a:rPr lang="en-US" baseline="0" dirty="0" err="1" smtClean="0"/>
              <a:t>Baran</a:t>
            </a:r>
            <a:r>
              <a:rPr lang="en-US" baseline="0" dirty="0" smtClean="0"/>
              <a:t> for his helpful suggestions on the structure of the paper.</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 you,</a:t>
            </a:r>
            <a:r>
              <a:rPr lang="en-US" baseline="0" dirty="0" smtClean="0"/>
              <a:t> and please visit the project page to download the software and try it yourself.</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simple idea</a:t>
            </a:r>
            <a:r>
              <a:rPr lang="en-US" baseline="0" dirty="0" smtClean="0"/>
              <a:t> that makes our approach to modeling with silhouettes tractable is </a:t>
            </a:r>
            <a:r>
              <a:rPr lang="en-US" baseline="0" dirty="0" smtClean="0"/>
              <a:t>to allow the user to </a:t>
            </a:r>
            <a:r>
              <a:rPr lang="en-US" baseline="0" dirty="0" smtClean="0"/>
              <a:t>break down an object into as many parts as </a:t>
            </a:r>
            <a:r>
              <a:rPr lang="en-US" baseline="0" dirty="0" smtClean="0"/>
              <a:t>desired, </a:t>
            </a:r>
            <a:r>
              <a:rPr lang="en-US" baseline="0" dirty="0" smtClean="0"/>
              <a:t>and to </a:t>
            </a:r>
            <a:r>
              <a:rPr lang="en-US" baseline="0" dirty="0" smtClean="0"/>
              <a:t>specify the silhouettes </a:t>
            </a:r>
            <a:r>
              <a:rPr lang="en-US" baseline="0" dirty="0" smtClean="0"/>
              <a:t>of each part </a:t>
            </a:r>
            <a:r>
              <a:rPr lang="en-US" baseline="0" dirty="0" smtClean="0"/>
              <a:t>separately</a:t>
            </a:r>
            <a:r>
              <a:rPr lang="en-US" baseline="0" dirty="0" smtClean="0"/>
              <a:t>. With this approach, arbitrarily complex shapes can be built up out of collections of simpler shapes, as with this biplane.</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simple idea</a:t>
            </a:r>
            <a:r>
              <a:rPr lang="en-US" baseline="0" dirty="0" smtClean="0"/>
              <a:t> that makes our approach to modeling with silhouettes tractable is to allow the user to break down an object into as many parts as desired, and to specify the silhouettes of each part separately. With this approach, arbitrarily complex shapes can be built up out of collections of simpler shapes, as with this biplane.</a:t>
            </a:r>
            <a:endParaRPr lang="en-US" dirty="0" smtClean="0"/>
          </a:p>
          <a:p>
            <a:endParaRPr lang="en-US" dirty="0" smtClean="0"/>
          </a:p>
          <a:p>
            <a:r>
              <a:rPr lang="en-US" dirty="0" smtClean="0"/>
              <a:t>In our interface,</a:t>
            </a:r>
            <a:r>
              <a:rPr lang="en-US" baseline="0" dirty="0" smtClean="0"/>
              <a:t> the user simply has to sketch in the silhouettes of a shape to add a new part to the model. Here, we show how to turn this biplane into a </a:t>
            </a:r>
            <a:r>
              <a:rPr lang="en-US" baseline="0" dirty="0" err="1" smtClean="0"/>
              <a:t>triplane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simple idea</a:t>
            </a:r>
            <a:r>
              <a:rPr lang="en-US" baseline="0" dirty="0" smtClean="0"/>
              <a:t> that makes our approach to modeling with silhouettes tractable is to allow the user to break down an object into as many parts as desired, and to specify the silhouettes of each part separately. With this approach, arbitrarily complex shapes can be built up out of collections of simpler shapes, as with this biplane.</a:t>
            </a:r>
            <a:endParaRPr lang="en-US" dirty="0" smtClean="0"/>
          </a:p>
          <a:p>
            <a:endParaRPr lang="en-US" dirty="0" smtClean="0"/>
          </a:p>
          <a:p>
            <a:r>
              <a:rPr lang="en-US" dirty="0" smtClean="0"/>
              <a:t>In our interface,</a:t>
            </a:r>
            <a:r>
              <a:rPr lang="en-US" baseline="0" dirty="0" smtClean="0"/>
              <a:t> the user simply has to sketch in the silhouettes of a shape to add a new part to the model. Here, we show how to turn this biplane into a </a:t>
            </a:r>
            <a:r>
              <a:rPr lang="en-US" baseline="0" dirty="0" err="1" smtClean="0"/>
              <a:t>triplane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simple idea</a:t>
            </a:r>
            <a:r>
              <a:rPr lang="en-US" baseline="0" dirty="0" smtClean="0"/>
              <a:t> that makes our approach to modeling with silhouettes tractable is to allow the user to break down an object into as many parts as desired, and to specify the silhouettes of each part separately. With this approach, arbitrarily complex shapes can be built up out of collections of simpler shapes, as with this biplane.</a:t>
            </a:r>
            <a:endParaRPr lang="en-US" dirty="0" smtClean="0"/>
          </a:p>
          <a:p>
            <a:endParaRPr lang="en-US" dirty="0" smtClean="0"/>
          </a:p>
          <a:p>
            <a:r>
              <a:rPr lang="en-US" dirty="0" smtClean="0"/>
              <a:t>In our interface,</a:t>
            </a:r>
            <a:r>
              <a:rPr lang="en-US" baseline="0" dirty="0" smtClean="0"/>
              <a:t> the user simply has to sketch in the silhouettes of a shape to add a new part to the model. Here, we show how to turn this biplane into a </a:t>
            </a:r>
            <a:r>
              <a:rPr lang="en-US" baseline="0" dirty="0" err="1" smtClean="0"/>
              <a:t>triplane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why do we think silhouettes work well as a modeling tool? Well, that’s because man-made objects typically have a lot of axis-aligned </a:t>
            </a:r>
            <a:r>
              <a:rPr lang="en-US" baseline="0" dirty="0" smtClean="0"/>
              <a:t>silhouettes. If </a:t>
            </a:r>
            <a:r>
              <a:rPr lang="en-US" baseline="0" dirty="0" smtClean="0"/>
              <a:t>you think about looking at a blueprint, you’ll realize that that’s true. So we want to use these silhouettes directly to model the objects, such that instead of just being a property of the way they look, they are in fact the entire specification of the 3D model. And if you look at these objects on the right, you’ll see that this works pretty well in practice: those thee drawings are all it took to create that model of Sputnik. And it scales up in complexity well: the two 2D drawings in the lower-right completely specify the quite complex 3D model of the printer.</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I’m going to talk a</a:t>
            </a:r>
            <a:r>
              <a:rPr lang="en-US" baseline="0" dirty="0" smtClean="0"/>
              <a:t> bit about where this approach fits into the broader world of 3D modeling approaches. Here I’ve got a survey of several approaches to 3D modeling, split into those that target man-made and organic shapes, and those with traditional vs. sketch-based interfaces. This is not an exhaustive list by any means; please see our paper for more references.</a:t>
            </a:r>
            <a:endParaRPr lang="en-US" dirty="0"/>
          </a:p>
        </p:txBody>
      </p:sp>
      <p:sp>
        <p:nvSpPr>
          <p:cNvPr id="4" name="Slide Number Placeholder 3"/>
          <p:cNvSpPr>
            <a:spLocks noGrp="1"/>
          </p:cNvSpPr>
          <p:nvPr>
            <p:ph type="sldNum" sz="quarter" idx="10"/>
          </p:nvPr>
        </p:nvSpPr>
        <p:spPr/>
        <p:txBody>
          <a:bodyPr/>
          <a:lstStyle/>
          <a:p>
            <a:fld id="{BFD2356E-431C-4225-87AF-B4898A229CE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CCC5646-D881-4823-A8C0-99ACE7B2804B}" type="datetime1">
              <a:rPr lang="en-US" smtClean="0"/>
              <a:pPr/>
              <a:t>8/17/2010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CFC815-ABBA-4C25-A910-C90A6B53E27A}" type="datetime1">
              <a:rPr lang="en-US" smtClean="0"/>
              <a:pPr/>
              <a:t>8/17/2010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112600-1F5F-464C-9DF9-2307A30B7C2A}" type="datetime1">
              <a:rPr lang="en-US" smtClean="0"/>
              <a:pPr/>
              <a:t>8/17/2010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245248-0697-4808-8460-052915B21F76}" type="datetime1">
              <a:rPr lang="en-US" smtClean="0"/>
              <a:pPr/>
              <a:t>8/17/2010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6A8599-0107-47C8-8F68-CECD2B73D3E0}" type="datetime1">
              <a:rPr lang="en-US" smtClean="0"/>
              <a:pPr/>
              <a:t>8/17/2010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99C280-217E-40FE-90F6-27B2FF67EA21}" type="datetime1">
              <a:rPr lang="en-US" smtClean="0"/>
              <a:pPr/>
              <a:t>8/17/2010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171448-FCC3-4BEE-A97F-528E678F8F83}" type="datetime1">
              <a:rPr lang="en-US" smtClean="0"/>
              <a:pPr/>
              <a:t>8/17/2010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E5EBBF-79B7-4AFA-BBB5-57C57BFFC51D}" type="datetime1">
              <a:rPr lang="en-US" smtClean="0"/>
              <a:pPr/>
              <a:t>8/17/2010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73DF95-E84B-45A0-B52D-7AD4C9FE150A}" type="datetime1">
              <a:rPr lang="en-US" smtClean="0"/>
              <a:pPr/>
              <a:t>8/17/2010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FA17AC-AC11-4B48-86D9-44A1529E5D09}" type="datetime1">
              <a:rPr lang="en-US" smtClean="0"/>
              <a:pPr/>
              <a:t>8/17/2010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3FA178-3AB0-43D2-9F8A-3C3DB50F6661}" type="datetime1">
              <a:rPr lang="en-US" smtClean="0"/>
              <a:pPr/>
              <a:t>8/17/2010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81A385-ACFF-48E9-8DB1-AFC648F7E61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EA4C990-3EA4-421E-A345-E9F325C33998}" type="datetime1">
              <a:rPr lang="en-US" smtClean="0"/>
              <a:pPr/>
              <a:t>8/17/2010</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181A385-ACFF-48E9-8DB1-AFC648F7E61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gif"/><Relationship Id="rId11" Type="http://schemas.openxmlformats.org/officeDocument/2006/relationships/image" Target="../media/image24.pn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gif"/><Relationship Id="rId11" Type="http://schemas.openxmlformats.org/officeDocument/2006/relationships/image" Target="../media/image24.pn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png"/><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gif"/><Relationship Id="rId11" Type="http://schemas.openxmlformats.org/officeDocument/2006/relationships/image" Target="../media/image24.pn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png"/><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gif"/><Relationship Id="rId11" Type="http://schemas.openxmlformats.org/officeDocument/2006/relationships/image" Target="../media/image24.pn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png"/><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ideo" Target="file:///C:\Alec\versioned\presentations\2010%20SIGGRAPH%203D%20Modeling%20with%20Silhouettes\sig6.wmv" TargetMode="Externa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file:///C:\Alec\versioned\presentations\2010%20SIGGRAPH%203D%20Modeling%20with%20Silhouettes\sil3d%20demo%20house%201.wmv" TargetMode="Externa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file:///C:\Alec\versioned\presentations\2010%20SIGGRAPH%203D%20Modeling%20with%20Silhouettes\sil3d%20demo%20house%202.wmv" TargetMode="Externa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3.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3.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3.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5.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5.png"/><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ideo" Target="file:///C:\Alec\versioned\presentations\2010%20SIGGRAPH%203D%20Modeling%20with%20Silhouettes\sil3d%20demo%20house%203.wmv" TargetMode="External"/><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ideo" Target="file:///C:\Alec\versioned\presentations\2010%20SIGGRAPH%203D%20Modeling%20with%20Silhouettes\sil3d%20demo%20laptop.wmv" TargetMode="Externa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file:///C:\Alec\movies%20for%20presentations\office2.wmv" TargetMode="External"/><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ideo" Target="file:///C:\Alec\versioned\presentations\2010%20SIGGRAPH%203D%20Modeling%20with%20Silhouettes\range%20evaluation%20wide.wmv" TargetMode="Externa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5.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57.png"/></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gif"/><Relationship Id="rId11" Type="http://schemas.openxmlformats.org/officeDocument/2006/relationships/image" Target="../media/image24.pn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5867400" y="3562350"/>
            <a:ext cx="1828800" cy="514350"/>
          </a:xfrm>
          <a:prstGeom prst="rect">
            <a:avLst/>
          </a:prstGeom>
        </p:spPr>
        <p:txBody>
          <a:bodyPr vert="horz" lIns="91440" tIns="45720" rIns="91440" bIns="45720" rtlCol="0" anchor="ctr">
            <a:normAutofit/>
          </a:bodyPr>
          <a:lstStyle/>
          <a:p>
            <a:pPr algn="ctr">
              <a:spcBef>
                <a:spcPct val="0"/>
              </a:spcBef>
            </a:pPr>
            <a:r>
              <a:rPr lang="en-US" sz="2000" b="1" dirty="0" smtClean="0">
                <a:solidFill>
                  <a:schemeClr val="bg1">
                    <a:lumMod val="50000"/>
                  </a:schemeClr>
                </a:solidFill>
              </a:rPr>
              <a:t>Takeo Igarashi</a:t>
            </a:r>
            <a:endParaRPr kumimoji="0" lang="en-US" sz="2000" b="1" i="0" u="none" strike="noStrike" kern="1200" cap="none" spc="0" normalizeH="0" baseline="0" noProof="0" dirty="0">
              <a:ln>
                <a:noFill/>
              </a:ln>
              <a:solidFill>
                <a:schemeClr val="tx1"/>
              </a:solidFill>
              <a:effectLst/>
              <a:uLnTx/>
              <a:uFillTx/>
              <a:latin typeface="+mj-lt"/>
              <a:ea typeface="+mj-ea"/>
              <a:cs typeface="+mj-cs"/>
            </a:endParaRPr>
          </a:p>
        </p:txBody>
      </p:sp>
      <p:sp>
        <p:nvSpPr>
          <p:cNvPr id="12" name="Title 1"/>
          <p:cNvSpPr txBox="1">
            <a:spLocks/>
          </p:cNvSpPr>
          <p:nvPr/>
        </p:nvSpPr>
        <p:spPr>
          <a:xfrm>
            <a:off x="5486400" y="4038600"/>
            <a:ext cx="2590800" cy="514350"/>
          </a:xfrm>
          <a:prstGeom prst="rect">
            <a:avLst/>
          </a:prstGeom>
        </p:spPr>
        <p:txBody>
          <a:bodyPr vert="horz" lIns="91440" tIns="45720" rIns="91440" bIns="45720" rtlCol="0" anchor="ctr">
            <a:noAutofit/>
          </a:bodyPr>
          <a:lstStyle/>
          <a:p>
            <a:pPr algn="ctr">
              <a:spcBef>
                <a:spcPct val="0"/>
              </a:spcBef>
            </a:pPr>
            <a:r>
              <a:rPr lang="en-US" sz="1900" dirty="0" smtClean="0">
                <a:solidFill>
                  <a:schemeClr val="bg1">
                    <a:lumMod val="50000"/>
                  </a:schemeClr>
                </a:solidFill>
              </a:rPr>
              <a:t>The University of Tokyo</a:t>
            </a:r>
            <a:endParaRPr kumimoji="0" lang="en-US" sz="1900" i="0" u="none" strike="noStrike" kern="1200" cap="none" spc="0" normalizeH="0" baseline="0" noProof="0" dirty="0">
              <a:ln>
                <a:noFill/>
              </a:ln>
              <a:solidFill>
                <a:schemeClr val="tx1"/>
              </a:solidFill>
              <a:effectLst/>
              <a:uLnTx/>
              <a:uFillTx/>
              <a:latin typeface="+mj-lt"/>
              <a:ea typeface="+mj-ea"/>
              <a:cs typeface="+mj-cs"/>
            </a:endParaRPr>
          </a:p>
        </p:txBody>
      </p:sp>
      <p:sp>
        <p:nvSpPr>
          <p:cNvPr id="8" name="Title 1"/>
          <p:cNvSpPr txBox="1">
            <a:spLocks/>
          </p:cNvSpPr>
          <p:nvPr/>
        </p:nvSpPr>
        <p:spPr>
          <a:xfrm>
            <a:off x="1295402" y="2800350"/>
            <a:ext cx="6553198" cy="666750"/>
          </a:xfrm>
          <a:prstGeom prst="rect">
            <a:avLst/>
          </a:prstGeom>
        </p:spPr>
        <p:txBody>
          <a:bodyPr vert="horz" lIns="91440" tIns="45720" rIns="91440" bIns="45720" rtlCol="0" anchor="ctr">
            <a:noAutofit/>
          </a:bodyPr>
          <a:lstStyle/>
          <a:p>
            <a:pPr lvl="0" algn="ctr">
              <a:spcBef>
                <a:spcPct val="0"/>
              </a:spcBef>
            </a:pPr>
            <a:r>
              <a:rPr kumimoji="0" lang="en-US" sz="4000" b="0" i="0" u="none" strike="noStrike" kern="1200" cap="none" spc="0" normalizeH="0" baseline="0" noProof="0" dirty="0" smtClean="0">
                <a:ln>
                  <a:noFill/>
                </a:ln>
                <a:solidFill>
                  <a:schemeClr val="tx1"/>
                </a:solidFill>
                <a:effectLst/>
                <a:uLnTx/>
                <a:uFillTx/>
                <a:latin typeface="+mj-lt"/>
                <a:ea typeface="+mj-ea"/>
                <a:cs typeface="+mj-cs"/>
              </a:rPr>
              <a:t>3D Modeling with Silhouettes</a:t>
            </a:r>
            <a:endParaRPr kumimoji="0" lang="en-US" sz="2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itle 1"/>
          <p:cNvSpPr txBox="1">
            <a:spLocks/>
          </p:cNvSpPr>
          <p:nvPr/>
        </p:nvSpPr>
        <p:spPr>
          <a:xfrm>
            <a:off x="3581400" y="3562350"/>
            <a:ext cx="1828800" cy="514350"/>
          </a:xfrm>
          <a:prstGeom prst="rect">
            <a:avLst/>
          </a:prstGeom>
        </p:spPr>
        <p:txBody>
          <a:bodyPr vert="horz" lIns="91440" tIns="45720" rIns="91440" bIns="45720" rtlCol="0" anchor="ctr">
            <a:normAutofit/>
          </a:bodyPr>
          <a:lstStyle/>
          <a:p>
            <a:pPr algn="ctr">
              <a:spcBef>
                <a:spcPct val="0"/>
              </a:spcBef>
            </a:pPr>
            <a:r>
              <a:rPr lang="en-US" sz="2000" b="1" dirty="0" smtClean="0">
                <a:solidFill>
                  <a:schemeClr val="bg1">
                    <a:lumMod val="50000"/>
                  </a:schemeClr>
                </a:solidFill>
              </a:rPr>
              <a:t>Frédo Durand</a:t>
            </a:r>
            <a:endParaRPr kumimoji="0" lang="en-US" sz="2000" b="1" i="0" u="none" strike="noStrike" kern="1200" cap="none" spc="0" normalizeH="0" baseline="0" noProof="0" dirty="0">
              <a:ln>
                <a:noFill/>
              </a:ln>
              <a:solidFill>
                <a:schemeClr val="tx1"/>
              </a:solidFill>
              <a:effectLst/>
              <a:uLnTx/>
              <a:uFillTx/>
              <a:latin typeface="+mj-lt"/>
              <a:ea typeface="+mj-ea"/>
              <a:cs typeface="+mj-cs"/>
            </a:endParaRPr>
          </a:p>
        </p:txBody>
      </p:sp>
      <p:sp>
        <p:nvSpPr>
          <p:cNvPr id="9" name="Title 1"/>
          <p:cNvSpPr txBox="1">
            <a:spLocks/>
          </p:cNvSpPr>
          <p:nvPr/>
        </p:nvSpPr>
        <p:spPr>
          <a:xfrm>
            <a:off x="1447800" y="3562350"/>
            <a:ext cx="1828800" cy="514350"/>
          </a:xfrm>
          <a:prstGeom prst="rect">
            <a:avLst/>
          </a:prstGeom>
        </p:spPr>
        <p:txBody>
          <a:bodyPr vert="horz" lIns="91440" tIns="45720" rIns="91440" bIns="45720" rtlCol="0" anchor="ctr">
            <a:normAutofit/>
          </a:bodyPr>
          <a:lstStyle/>
          <a:p>
            <a:pPr algn="ctr">
              <a:spcBef>
                <a:spcPct val="0"/>
              </a:spcBef>
            </a:pPr>
            <a:r>
              <a:rPr lang="en-US" sz="2000" b="1" dirty="0" smtClean="0">
                <a:solidFill>
                  <a:schemeClr val="bg1">
                    <a:lumMod val="50000"/>
                  </a:schemeClr>
                </a:solidFill>
              </a:rPr>
              <a:t>Alec Rivers</a:t>
            </a:r>
            <a:endParaRPr kumimoji="0" lang="en-US" sz="2000" b="1" i="0" u="none" strike="noStrike" kern="1200" cap="none" spc="0" normalizeH="0" baseline="0" noProof="0" dirty="0">
              <a:ln>
                <a:noFill/>
              </a:ln>
              <a:solidFill>
                <a:schemeClr val="tx1"/>
              </a:solidFill>
              <a:effectLst/>
              <a:uLnTx/>
              <a:uFillTx/>
              <a:latin typeface="+mj-lt"/>
              <a:ea typeface="+mj-ea"/>
              <a:cs typeface="+mj-cs"/>
            </a:endParaRPr>
          </a:p>
        </p:txBody>
      </p:sp>
      <p:sp>
        <p:nvSpPr>
          <p:cNvPr id="10" name="Title 1"/>
          <p:cNvSpPr txBox="1">
            <a:spLocks/>
          </p:cNvSpPr>
          <p:nvPr/>
        </p:nvSpPr>
        <p:spPr>
          <a:xfrm>
            <a:off x="1447800" y="4038600"/>
            <a:ext cx="1828800" cy="514350"/>
          </a:xfrm>
          <a:prstGeom prst="rect">
            <a:avLst/>
          </a:prstGeom>
        </p:spPr>
        <p:txBody>
          <a:bodyPr vert="horz" lIns="91440" tIns="45720" rIns="91440" bIns="45720" rtlCol="0" anchor="ctr">
            <a:normAutofit/>
          </a:bodyPr>
          <a:lstStyle/>
          <a:p>
            <a:pPr algn="ctr">
              <a:spcBef>
                <a:spcPct val="0"/>
              </a:spcBef>
            </a:pPr>
            <a:r>
              <a:rPr lang="en-US" sz="1900" dirty="0" smtClean="0">
                <a:solidFill>
                  <a:schemeClr val="bg1">
                    <a:lumMod val="50000"/>
                  </a:schemeClr>
                </a:solidFill>
              </a:rPr>
              <a:t>MIT CSAIL</a:t>
            </a:r>
            <a:endParaRPr kumimoji="0" lang="en-US" sz="1900" i="0" u="none" strike="noStrike" kern="1200" cap="none" spc="0" normalizeH="0" baseline="0" noProof="0" dirty="0">
              <a:ln>
                <a:noFill/>
              </a:ln>
              <a:solidFill>
                <a:schemeClr val="tx1"/>
              </a:solidFill>
              <a:effectLst/>
              <a:uLnTx/>
              <a:uFillTx/>
              <a:latin typeface="+mj-lt"/>
              <a:ea typeface="+mj-ea"/>
              <a:cs typeface="+mj-cs"/>
            </a:endParaRPr>
          </a:p>
        </p:txBody>
      </p:sp>
      <p:sp>
        <p:nvSpPr>
          <p:cNvPr id="11" name="Title 1"/>
          <p:cNvSpPr txBox="1">
            <a:spLocks/>
          </p:cNvSpPr>
          <p:nvPr/>
        </p:nvSpPr>
        <p:spPr>
          <a:xfrm>
            <a:off x="3581400" y="4038600"/>
            <a:ext cx="1828800" cy="514350"/>
          </a:xfrm>
          <a:prstGeom prst="rect">
            <a:avLst/>
          </a:prstGeom>
        </p:spPr>
        <p:txBody>
          <a:bodyPr vert="horz" lIns="91440" tIns="45720" rIns="91440" bIns="45720" rtlCol="0" anchor="ctr">
            <a:normAutofit/>
          </a:bodyPr>
          <a:lstStyle/>
          <a:p>
            <a:pPr algn="ctr">
              <a:spcBef>
                <a:spcPct val="0"/>
              </a:spcBef>
            </a:pPr>
            <a:r>
              <a:rPr lang="en-US" sz="1900" dirty="0" smtClean="0">
                <a:solidFill>
                  <a:schemeClr val="bg1">
                    <a:lumMod val="50000"/>
                  </a:schemeClr>
                </a:solidFill>
              </a:rPr>
              <a:t>MIT CSAIL</a:t>
            </a:r>
            <a:endParaRPr kumimoji="0" lang="en-US" sz="1900" i="0" u="none" strike="noStrike" kern="1200" cap="none" spc="0" normalizeH="0" baseline="0" noProof="0" dirty="0">
              <a:ln>
                <a:noFill/>
              </a:ln>
              <a:solidFill>
                <a:schemeClr val="tx1"/>
              </a:solidFill>
              <a:effectLst/>
              <a:uLnTx/>
              <a:uFillTx/>
              <a:latin typeface="+mj-lt"/>
              <a:ea typeface="+mj-ea"/>
              <a:cs typeface="+mj-cs"/>
            </a:endParaRPr>
          </a:p>
        </p:txBody>
      </p:sp>
      <p:pic>
        <p:nvPicPr>
          <p:cNvPr id="13" name="Picture 2" descr="C:\Alec\versioned\Sil3D paper\paper\figures\teaser.png"/>
          <p:cNvPicPr>
            <a:picLocks noChangeAspect="1" noChangeArrowheads="1"/>
          </p:cNvPicPr>
          <p:nvPr/>
        </p:nvPicPr>
        <p:blipFill>
          <a:blip r:embed="rId3" cstate="print"/>
          <a:srcRect/>
          <a:stretch>
            <a:fillRect/>
          </a:stretch>
        </p:blipFill>
        <p:spPr bwMode="auto">
          <a:xfrm>
            <a:off x="545208" y="1228724"/>
            <a:ext cx="8053586" cy="1362076"/>
          </a:xfrm>
          <a:prstGeom prst="rect">
            <a:avLst/>
          </a:prstGeom>
          <a:noFill/>
        </p:spPr>
      </p:pic>
      <p:sp>
        <p:nvSpPr>
          <p:cNvPr id="14" name="Slide Number Placeholder 13"/>
          <p:cNvSpPr>
            <a:spLocks noGrp="1"/>
          </p:cNvSpPr>
          <p:nvPr>
            <p:ph type="sldNum" sz="quarter" idx="12"/>
          </p:nvPr>
        </p:nvSpPr>
        <p:spPr/>
        <p:txBody>
          <a:bodyPr/>
          <a:lstStyle/>
          <a:p>
            <a:fld id="{D181A385-ACFF-48E9-8DB1-AFC648F7E614}" type="slidenum">
              <a:rPr lang="en-US" smtClean="0"/>
              <a:pPr/>
              <a:t>1</a:t>
            </a:fld>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Modelers</a:t>
            </a:r>
            <a:endParaRPr lang="en-US" dirty="0"/>
          </a:p>
        </p:txBody>
      </p:sp>
      <p:cxnSp>
        <p:nvCxnSpPr>
          <p:cNvPr id="5" name="Straight Connector 4"/>
          <p:cNvCxnSpPr/>
          <p:nvPr/>
        </p:nvCxnSpPr>
        <p:spPr>
          <a:xfrm>
            <a:off x="1371600" y="2800350"/>
            <a:ext cx="6781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2426751" y="2800350"/>
            <a:ext cx="3352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828800" y="4552950"/>
            <a:ext cx="1512209" cy="461665"/>
          </a:xfrm>
          <a:prstGeom prst="rect">
            <a:avLst/>
          </a:prstGeom>
          <a:noFill/>
        </p:spPr>
        <p:txBody>
          <a:bodyPr wrap="none" rtlCol="0">
            <a:spAutoFit/>
          </a:bodyPr>
          <a:lstStyle/>
          <a:p>
            <a:r>
              <a:rPr lang="en-US" sz="2400" dirty="0" smtClean="0"/>
              <a:t>Traditional</a:t>
            </a:r>
            <a:endParaRPr lang="en-US" sz="2400" dirty="0"/>
          </a:p>
        </p:txBody>
      </p:sp>
      <p:sp>
        <p:nvSpPr>
          <p:cNvPr id="10" name="TextBox 9"/>
          <p:cNvSpPr txBox="1"/>
          <p:nvPr/>
        </p:nvSpPr>
        <p:spPr>
          <a:xfrm>
            <a:off x="609600" y="1207077"/>
            <a:ext cx="553998" cy="1467709"/>
          </a:xfrm>
          <a:prstGeom prst="rect">
            <a:avLst/>
          </a:prstGeom>
          <a:noFill/>
        </p:spPr>
        <p:txBody>
          <a:bodyPr vert="vert270" wrap="none" rtlCol="0">
            <a:spAutoFit/>
          </a:bodyPr>
          <a:lstStyle/>
          <a:p>
            <a:r>
              <a:rPr lang="en-US" sz="2400" dirty="0" smtClean="0"/>
              <a:t>Man-made</a:t>
            </a:r>
            <a:endParaRPr lang="en-US" sz="2400" dirty="0"/>
          </a:p>
        </p:txBody>
      </p:sp>
      <p:sp>
        <p:nvSpPr>
          <p:cNvPr id="11" name="TextBox 10"/>
          <p:cNvSpPr txBox="1"/>
          <p:nvPr/>
        </p:nvSpPr>
        <p:spPr>
          <a:xfrm>
            <a:off x="609600" y="3232171"/>
            <a:ext cx="553998" cy="1116331"/>
          </a:xfrm>
          <a:prstGeom prst="rect">
            <a:avLst/>
          </a:prstGeom>
          <a:noFill/>
        </p:spPr>
        <p:txBody>
          <a:bodyPr vert="vert270" wrap="none" rtlCol="0">
            <a:spAutoFit/>
          </a:bodyPr>
          <a:lstStyle/>
          <a:p>
            <a:r>
              <a:rPr lang="en-US" sz="2400" dirty="0" smtClean="0"/>
              <a:t>Organic </a:t>
            </a:r>
          </a:p>
        </p:txBody>
      </p:sp>
      <p:pic>
        <p:nvPicPr>
          <p:cNvPr id="2050" name="Picture 2" descr="C:\Alec\versioned\presentations\2010 SIGGRAPH 3D Modeling with Silhouettes\teddy.jpg"/>
          <p:cNvPicPr>
            <a:picLocks noChangeAspect="1" noChangeArrowheads="1"/>
          </p:cNvPicPr>
          <p:nvPr/>
        </p:nvPicPr>
        <p:blipFill>
          <a:blip r:embed="rId3" cstate="print"/>
          <a:srcRect l="13028" t="9091" r="23988" b="9713"/>
          <a:stretch>
            <a:fillRect/>
          </a:stretch>
        </p:blipFill>
        <p:spPr bwMode="auto">
          <a:xfrm>
            <a:off x="4635316" y="3181350"/>
            <a:ext cx="699861" cy="685800"/>
          </a:xfrm>
          <a:prstGeom prst="rect">
            <a:avLst/>
          </a:prstGeom>
          <a:noFill/>
          <a:ln>
            <a:solidFill>
              <a:schemeClr val="tx1"/>
            </a:solidFill>
          </a:ln>
        </p:spPr>
      </p:pic>
      <p:pic>
        <p:nvPicPr>
          <p:cNvPr id="2051" name="Picture 3" descr="C:\Alec\versioned\presentations\2010 SIGGRAPH 3D Modeling with Silhouettes\fibermesh.png"/>
          <p:cNvPicPr>
            <a:picLocks noChangeAspect="1" noChangeArrowheads="1"/>
          </p:cNvPicPr>
          <p:nvPr/>
        </p:nvPicPr>
        <p:blipFill>
          <a:blip r:embed="rId4" cstate="print"/>
          <a:srcRect/>
          <a:stretch>
            <a:fillRect/>
          </a:stretch>
        </p:blipFill>
        <p:spPr bwMode="auto">
          <a:xfrm>
            <a:off x="5421848" y="3181350"/>
            <a:ext cx="715192" cy="685800"/>
          </a:xfrm>
          <a:prstGeom prst="rect">
            <a:avLst/>
          </a:prstGeom>
          <a:noFill/>
          <a:ln>
            <a:solidFill>
              <a:schemeClr val="tx1"/>
            </a:solidFill>
          </a:ln>
        </p:spPr>
      </p:pic>
      <p:pic>
        <p:nvPicPr>
          <p:cNvPr id="2053" name="Picture 5" descr="C:\Alec\versioned\presentations\2010 SIGGRAPH 3D Modeling with Silhouettes\sketchup.jpg"/>
          <p:cNvPicPr>
            <a:picLocks noChangeAspect="1" noChangeArrowheads="1"/>
          </p:cNvPicPr>
          <p:nvPr/>
        </p:nvPicPr>
        <p:blipFill>
          <a:blip r:embed="rId5" cstate="print"/>
          <a:srcRect/>
          <a:stretch>
            <a:fillRect/>
          </a:stretch>
        </p:blipFill>
        <p:spPr bwMode="auto">
          <a:xfrm>
            <a:off x="4636552" y="1440398"/>
            <a:ext cx="685800" cy="685800"/>
          </a:xfrm>
          <a:prstGeom prst="rect">
            <a:avLst/>
          </a:prstGeom>
          <a:noFill/>
          <a:ln>
            <a:solidFill>
              <a:schemeClr val="tx1"/>
            </a:solidFill>
          </a:ln>
        </p:spPr>
      </p:pic>
      <p:pic>
        <p:nvPicPr>
          <p:cNvPr id="2055" name="Picture 7" descr="C:\Alec\versioned\presentations\2010 SIGGRAPH 3D Modeling with Silhouettes\solidworks.gif"/>
          <p:cNvPicPr>
            <a:picLocks noChangeAspect="1" noChangeArrowheads="1"/>
          </p:cNvPicPr>
          <p:nvPr/>
        </p:nvPicPr>
        <p:blipFill>
          <a:blip r:embed="rId6" cstate="print"/>
          <a:srcRect/>
          <a:stretch>
            <a:fillRect/>
          </a:stretch>
        </p:blipFill>
        <p:spPr bwMode="auto">
          <a:xfrm>
            <a:off x="1752600" y="1428750"/>
            <a:ext cx="871096" cy="685800"/>
          </a:xfrm>
          <a:prstGeom prst="rect">
            <a:avLst/>
          </a:prstGeom>
          <a:noFill/>
          <a:ln>
            <a:solidFill>
              <a:schemeClr val="tx1"/>
            </a:solidFill>
          </a:ln>
        </p:spPr>
      </p:pic>
      <p:pic>
        <p:nvPicPr>
          <p:cNvPr id="2056" name="Picture 8" descr="C:\Alec\versioned\presentations\2010 SIGGRAPH 3D Modeling with Silhouettes\catia.jpg"/>
          <p:cNvPicPr>
            <a:picLocks noChangeAspect="1" noChangeArrowheads="1"/>
          </p:cNvPicPr>
          <p:nvPr/>
        </p:nvPicPr>
        <p:blipFill>
          <a:blip r:embed="rId7" cstate="print"/>
          <a:srcRect/>
          <a:stretch>
            <a:fillRect/>
          </a:stretch>
        </p:blipFill>
        <p:spPr bwMode="auto">
          <a:xfrm>
            <a:off x="2700370" y="1428750"/>
            <a:ext cx="857250" cy="685800"/>
          </a:xfrm>
          <a:prstGeom prst="rect">
            <a:avLst/>
          </a:prstGeom>
          <a:noFill/>
          <a:ln>
            <a:solidFill>
              <a:schemeClr val="tx1"/>
            </a:solidFill>
          </a:ln>
        </p:spPr>
      </p:pic>
      <p:pic>
        <p:nvPicPr>
          <p:cNvPr id="2057" name="Picture 9" descr="C:\Alec\versioned\presentations\2010 SIGGRAPH 3D Modeling with Silhouettes\mudbox.jpeg"/>
          <p:cNvPicPr>
            <a:picLocks noChangeAspect="1" noChangeArrowheads="1"/>
          </p:cNvPicPr>
          <p:nvPr/>
        </p:nvPicPr>
        <p:blipFill>
          <a:blip r:embed="rId8" cstate="print"/>
          <a:srcRect/>
          <a:stretch>
            <a:fillRect/>
          </a:stretch>
        </p:blipFill>
        <p:spPr bwMode="auto">
          <a:xfrm>
            <a:off x="1752600" y="3181350"/>
            <a:ext cx="914400" cy="685800"/>
          </a:xfrm>
          <a:prstGeom prst="rect">
            <a:avLst/>
          </a:prstGeom>
          <a:noFill/>
          <a:ln>
            <a:solidFill>
              <a:schemeClr val="tx1"/>
            </a:solidFill>
          </a:ln>
        </p:spPr>
      </p:pic>
      <p:pic>
        <p:nvPicPr>
          <p:cNvPr id="2059" name="Picture 11" descr="C:\Alec\versioned\presentations\2010 SIGGRAPH 3D Modeling with Silhouettes\structured annotations.png"/>
          <p:cNvPicPr>
            <a:picLocks noChangeAspect="1" noChangeArrowheads="1"/>
          </p:cNvPicPr>
          <p:nvPr/>
        </p:nvPicPr>
        <p:blipFill>
          <a:blip r:embed="rId9" cstate="print"/>
          <a:srcRect/>
          <a:stretch>
            <a:fillRect/>
          </a:stretch>
        </p:blipFill>
        <p:spPr bwMode="auto">
          <a:xfrm>
            <a:off x="6219280" y="3181350"/>
            <a:ext cx="699584" cy="685799"/>
          </a:xfrm>
          <a:prstGeom prst="rect">
            <a:avLst/>
          </a:prstGeom>
          <a:noFill/>
          <a:ln>
            <a:solidFill>
              <a:schemeClr val="tx1"/>
            </a:solidFill>
          </a:ln>
        </p:spPr>
      </p:pic>
      <p:pic>
        <p:nvPicPr>
          <p:cNvPr id="2060" name="Picture 12" descr="C:\Alec\versioned\presentations\2010 SIGGRAPH 3D Modeling with Silhouettes\zbrush.jpg"/>
          <p:cNvPicPr>
            <a:picLocks noChangeAspect="1" noChangeArrowheads="1"/>
          </p:cNvPicPr>
          <p:nvPr/>
        </p:nvPicPr>
        <p:blipFill>
          <a:blip r:embed="rId10" cstate="print"/>
          <a:srcRect/>
          <a:stretch>
            <a:fillRect/>
          </a:stretch>
        </p:blipFill>
        <p:spPr bwMode="auto">
          <a:xfrm>
            <a:off x="2743200" y="3181350"/>
            <a:ext cx="798792" cy="685800"/>
          </a:xfrm>
          <a:prstGeom prst="rect">
            <a:avLst/>
          </a:prstGeom>
          <a:noFill/>
          <a:ln>
            <a:solidFill>
              <a:schemeClr val="tx1"/>
            </a:solidFill>
          </a:ln>
        </p:spPr>
      </p:pic>
      <p:sp>
        <p:nvSpPr>
          <p:cNvPr id="19" name="TextBox 18"/>
          <p:cNvSpPr txBox="1"/>
          <p:nvPr/>
        </p:nvSpPr>
        <p:spPr>
          <a:xfrm>
            <a:off x="1779915" y="2190750"/>
            <a:ext cx="827470" cy="261610"/>
          </a:xfrm>
          <a:prstGeom prst="rect">
            <a:avLst/>
          </a:prstGeom>
          <a:noFill/>
        </p:spPr>
        <p:txBody>
          <a:bodyPr wrap="none" rtlCol="0">
            <a:spAutoFit/>
          </a:bodyPr>
          <a:lstStyle/>
          <a:p>
            <a:pPr algn="ctr"/>
            <a:r>
              <a:rPr lang="en-US" sz="1100" dirty="0" err="1" smtClean="0"/>
              <a:t>SolidWorks</a:t>
            </a:r>
            <a:endParaRPr lang="en-US" sz="1100" dirty="0"/>
          </a:p>
        </p:txBody>
      </p:sp>
      <p:sp>
        <p:nvSpPr>
          <p:cNvPr id="20" name="TextBox 19"/>
          <p:cNvSpPr txBox="1"/>
          <p:nvPr/>
        </p:nvSpPr>
        <p:spPr>
          <a:xfrm>
            <a:off x="2844195" y="2190750"/>
            <a:ext cx="527709" cy="261610"/>
          </a:xfrm>
          <a:prstGeom prst="rect">
            <a:avLst/>
          </a:prstGeom>
          <a:noFill/>
        </p:spPr>
        <p:txBody>
          <a:bodyPr wrap="none" rtlCol="0">
            <a:spAutoFit/>
          </a:bodyPr>
          <a:lstStyle/>
          <a:p>
            <a:pPr algn="ctr"/>
            <a:r>
              <a:rPr lang="en-US" sz="1100" dirty="0" smtClean="0"/>
              <a:t>CATIA</a:t>
            </a:r>
            <a:endParaRPr lang="en-US" sz="1100" dirty="0"/>
          </a:p>
        </p:txBody>
      </p:sp>
      <p:sp>
        <p:nvSpPr>
          <p:cNvPr id="21" name="TextBox 20"/>
          <p:cNvSpPr txBox="1"/>
          <p:nvPr/>
        </p:nvSpPr>
        <p:spPr>
          <a:xfrm>
            <a:off x="1848479" y="3943350"/>
            <a:ext cx="660757" cy="261610"/>
          </a:xfrm>
          <a:prstGeom prst="rect">
            <a:avLst/>
          </a:prstGeom>
          <a:noFill/>
        </p:spPr>
        <p:txBody>
          <a:bodyPr wrap="none" rtlCol="0">
            <a:spAutoFit/>
          </a:bodyPr>
          <a:lstStyle/>
          <a:p>
            <a:pPr algn="ctr"/>
            <a:r>
              <a:rPr lang="en-US" sz="1100" dirty="0" err="1" smtClean="0"/>
              <a:t>Mudbox</a:t>
            </a:r>
            <a:endParaRPr lang="en-US" sz="1100" dirty="0"/>
          </a:p>
        </p:txBody>
      </p:sp>
      <p:sp>
        <p:nvSpPr>
          <p:cNvPr id="22" name="TextBox 21"/>
          <p:cNvSpPr txBox="1"/>
          <p:nvPr/>
        </p:nvSpPr>
        <p:spPr>
          <a:xfrm>
            <a:off x="2860168" y="3943350"/>
            <a:ext cx="579005" cy="261610"/>
          </a:xfrm>
          <a:prstGeom prst="rect">
            <a:avLst/>
          </a:prstGeom>
          <a:noFill/>
        </p:spPr>
        <p:txBody>
          <a:bodyPr wrap="none" rtlCol="0">
            <a:spAutoFit/>
          </a:bodyPr>
          <a:lstStyle/>
          <a:p>
            <a:pPr algn="ctr"/>
            <a:r>
              <a:rPr lang="en-US" sz="1100" dirty="0" err="1" smtClean="0"/>
              <a:t>ZBrush</a:t>
            </a:r>
            <a:endParaRPr lang="en-US" sz="1100" dirty="0"/>
          </a:p>
        </p:txBody>
      </p:sp>
      <p:sp>
        <p:nvSpPr>
          <p:cNvPr id="23" name="TextBox 22"/>
          <p:cNvSpPr txBox="1"/>
          <p:nvPr/>
        </p:nvSpPr>
        <p:spPr>
          <a:xfrm>
            <a:off x="4607156" y="2202398"/>
            <a:ext cx="726481" cy="261610"/>
          </a:xfrm>
          <a:prstGeom prst="rect">
            <a:avLst/>
          </a:prstGeom>
          <a:noFill/>
        </p:spPr>
        <p:txBody>
          <a:bodyPr wrap="none" rtlCol="0">
            <a:spAutoFit/>
          </a:bodyPr>
          <a:lstStyle/>
          <a:p>
            <a:pPr algn="ctr"/>
            <a:r>
              <a:rPr lang="en-US" sz="1100" dirty="0" err="1" smtClean="0"/>
              <a:t>SketchUp</a:t>
            </a:r>
            <a:endParaRPr lang="en-US" sz="1100" dirty="0"/>
          </a:p>
        </p:txBody>
      </p:sp>
      <p:grpSp>
        <p:nvGrpSpPr>
          <p:cNvPr id="3" name="Group 33"/>
          <p:cNvGrpSpPr/>
          <p:nvPr/>
        </p:nvGrpSpPr>
        <p:grpSpPr>
          <a:xfrm>
            <a:off x="6156809" y="1440398"/>
            <a:ext cx="1011815" cy="1008221"/>
            <a:chOff x="5251824" y="1440398"/>
            <a:chExt cx="1011815" cy="1008221"/>
          </a:xfrm>
        </p:grpSpPr>
        <p:pic>
          <p:nvPicPr>
            <p:cNvPr id="2054" name="Picture 6" descr="C:\Alec\versioned\presentations\2010 SIGGRAPH 3D Modeling with Silhouettes\analytic drawing of 3d scaffolds.png"/>
            <p:cNvPicPr>
              <a:picLocks noChangeAspect="1" noChangeArrowheads="1"/>
            </p:cNvPicPr>
            <p:nvPr/>
          </p:nvPicPr>
          <p:blipFill>
            <a:blip r:embed="rId11" cstate="print"/>
            <a:srcRect r="7648"/>
            <a:stretch>
              <a:fillRect/>
            </a:stretch>
          </p:blipFill>
          <p:spPr bwMode="auto">
            <a:xfrm>
              <a:off x="5410200" y="1440398"/>
              <a:ext cx="698365" cy="680582"/>
            </a:xfrm>
            <a:prstGeom prst="rect">
              <a:avLst/>
            </a:prstGeom>
            <a:noFill/>
            <a:ln>
              <a:solidFill>
                <a:schemeClr val="tx1"/>
              </a:solidFill>
            </a:ln>
          </p:spPr>
        </p:pic>
        <p:sp>
          <p:nvSpPr>
            <p:cNvPr id="24" name="TextBox 23"/>
            <p:cNvSpPr txBox="1"/>
            <p:nvPr/>
          </p:nvSpPr>
          <p:spPr>
            <a:xfrm>
              <a:off x="5251824" y="2202398"/>
              <a:ext cx="1011815" cy="246221"/>
            </a:xfrm>
            <a:prstGeom prst="rect">
              <a:avLst/>
            </a:prstGeom>
            <a:noFill/>
          </p:spPr>
          <p:txBody>
            <a:bodyPr wrap="none" rtlCol="0">
              <a:spAutoFit/>
            </a:bodyPr>
            <a:lstStyle/>
            <a:p>
              <a:pPr algn="ctr"/>
              <a:r>
                <a:rPr lang="en-US" sz="1000" dirty="0" smtClean="0"/>
                <a:t>[Schmidt, 2009]</a:t>
              </a:r>
              <a:endParaRPr lang="en-US" sz="1000" dirty="0"/>
            </a:p>
          </p:txBody>
        </p:sp>
      </p:grpSp>
      <p:grpSp>
        <p:nvGrpSpPr>
          <p:cNvPr id="4" name="Group 32"/>
          <p:cNvGrpSpPr/>
          <p:nvPr/>
        </p:nvGrpSpPr>
        <p:grpSpPr>
          <a:xfrm>
            <a:off x="5363120" y="1440398"/>
            <a:ext cx="910827" cy="1008221"/>
            <a:chOff x="5337573" y="1440398"/>
            <a:chExt cx="910827" cy="1008221"/>
          </a:xfrm>
        </p:grpSpPr>
        <p:pic>
          <p:nvPicPr>
            <p:cNvPr id="2058" name="Picture 10" descr="C:\Alec\versioned\presentations\2010 SIGGRAPH 3D Modeling with Silhouettes\optimization-based.png"/>
            <p:cNvPicPr>
              <a:picLocks noChangeAspect="1" noChangeArrowheads="1"/>
            </p:cNvPicPr>
            <p:nvPr/>
          </p:nvPicPr>
          <p:blipFill>
            <a:blip r:embed="rId12" cstate="print"/>
            <a:srcRect b="23994"/>
            <a:stretch>
              <a:fillRect/>
            </a:stretch>
          </p:blipFill>
          <p:spPr bwMode="auto">
            <a:xfrm>
              <a:off x="5375097" y="1440398"/>
              <a:ext cx="835819" cy="685800"/>
            </a:xfrm>
            <a:prstGeom prst="rect">
              <a:avLst/>
            </a:prstGeom>
            <a:noFill/>
            <a:ln>
              <a:solidFill>
                <a:schemeClr val="tx1"/>
              </a:solidFill>
            </a:ln>
          </p:spPr>
        </p:pic>
        <p:sp>
          <p:nvSpPr>
            <p:cNvPr id="25" name="TextBox 24"/>
            <p:cNvSpPr txBox="1"/>
            <p:nvPr/>
          </p:nvSpPr>
          <p:spPr>
            <a:xfrm>
              <a:off x="5337573" y="2202398"/>
              <a:ext cx="910827" cy="246221"/>
            </a:xfrm>
            <a:prstGeom prst="rect">
              <a:avLst/>
            </a:prstGeom>
            <a:noFill/>
          </p:spPr>
          <p:txBody>
            <a:bodyPr wrap="none" rtlCol="0">
              <a:spAutoFit/>
            </a:bodyPr>
            <a:lstStyle/>
            <a:p>
              <a:pPr algn="ctr"/>
              <a:r>
                <a:rPr lang="en-US" sz="1000" dirty="0" smtClean="0"/>
                <a:t>[</a:t>
              </a:r>
              <a:r>
                <a:rPr lang="en-US" sz="1000" dirty="0" err="1" smtClean="0"/>
                <a:t>Masry</a:t>
              </a:r>
              <a:r>
                <a:rPr lang="en-US" sz="1000" dirty="0" smtClean="0"/>
                <a:t>, 2007]</a:t>
              </a:r>
              <a:endParaRPr lang="en-US" sz="1000" dirty="0"/>
            </a:p>
          </p:txBody>
        </p:sp>
      </p:grpSp>
      <p:sp>
        <p:nvSpPr>
          <p:cNvPr id="26" name="TextBox 25"/>
          <p:cNvSpPr txBox="1"/>
          <p:nvPr/>
        </p:nvSpPr>
        <p:spPr>
          <a:xfrm>
            <a:off x="4488160" y="3943350"/>
            <a:ext cx="994182" cy="246221"/>
          </a:xfrm>
          <a:prstGeom prst="rect">
            <a:avLst/>
          </a:prstGeom>
          <a:noFill/>
        </p:spPr>
        <p:txBody>
          <a:bodyPr wrap="none" rtlCol="0">
            <a:spAutoFit/>
          </a:bodyPr>
          <a:lstStyle/>
          <a:p>
            <a:pPr algn="ctr"/>
            <a:r>
              <a:rPr lang="en-US" sz="1000" dirty="0" smtClean="0"/>
              <a:t>[Igarashi, 1999]</a:t>
            </a:r>
          </a:p>
        </p:txBody>
      </p:sp>
      <p:sp>
        <p:nvSpPr>
          <p:cNvPr id="27" name="TextBox 26"/>
          <p:cNvSpPr txBox="1"/>
          <p:nvPr/>
        </p:nvSpPr>
        <p:spPr>
          <a:xfrm>
            <a:off x="5294798" y="3943350"/>
            <a:ext cx="957313" cy="246221"/>
          </a:xfrm>
          <a:prstGeom prst="rect">
            <a:avLst/>
          </a:prstGeom>
          <a:noFill/>
        </p:spPr>
        <p:txBody>
          <a:bodyPr wrap="none" rtlCol="0">
            <a:spAutoFit/>
          </a:bodyPr>
          <a:lstStyle/>
          <a:p>
            <a:pPr algn="ctr"/>
            <a:r>
              <a:rPr lang="en-US" sz="1000" dirty="0" smtClean="0"/>
              <a:t>[</a:t>
            </a:r>
            <a:r>
              <a:rPr lang="en-US" sz="1000" dirty="0" err="1" smtClean="0"/>
              <a:t>Nealen</a:t>
            </a:r>
            <a:r>
              <a:rPr lang="en-US" sz="1000" dirty="0" smtClean="0"/>
              <a:t>, 2007]</a:t>
            </a:r>
            <a:endParaRPr lang="en-US" sz="1000" dirty="0"/>
          </a:p>
        </p:txBody>
      </p:sp>
      <p:sp>
        <p:nvSpPr>
          <p:cNvPr id="28" name="TextBox 27"/>
          <p:cNvSpPr txBox="1"/>
          <p:nvPr/>
        </p:nvSpPr>
        <p:spPr>
          <a:xfrm>
            <a:off x="6074035" y="3943350"/>
            <a:ext cx="989373" cy="246221"/>
          </a:xfrm>
          <a:prstGeom prst="rect">
            <a:avLst/>
          </a:prstGeom>
          <a:noFill/>
        </p:spPr>
        <p:txBody>
          <a:bodyPr wrap="none" rtlCol="0">
            <a:spAutoFit/>
          </a:bodyPr>
          <a:lstStyle/>
          <a:p>
            <a:pPr algn="ctr"/>
            <a:r>
              <a:rPr lang="en-US" sz="1000" dirty="0" smtClean="0"/>
              <a:t>[</a:t>
            </a:r>
            <a:r>
              <a:rPr lang="en-US" sz="1000" dirty="0" err="1" smtClean="0"/>
              <a:t>Gingold</a:t>
            </a:r>
            <a:r>
              <a:rPr lang="en-US" sz="1000" dirty="0" smtClean="0"/>
              <a:t>, 2009]</a:t>
            </a:r>
          </a:p>
        </p:txBody>
      </p:sp>
      <p:pic>
        <p:nvPicPr>
          <p:cNvPr id="1026" name="Picture 2" descr="C:\Alec\versioned\presentations\2010 SIGGRAPH 3D Modeling with Silhouettes\teaser.png"/>
          <p:cNvPicPr>
            <a:picLocks noChangeAspect="1" noChangeArrowheads="1"/>
          </p:cNvPicPr>
          <p:nvPr/>
        </p:nvPicPr>
        <p:blipFill>
          <a:blip r:embed="rId13" cstate="print"/>
          <a:srcRect l="121" t="-28225" r="66052" b="-27015"/>
          <a:stretch>
            <a:fillRect/>
          </a:stretch>
        </p:blipFill>
        <p:spPr bwMode="auto">
          <a:xfrm>
            <a:off x="7116208" y="1428750"/>
            <a:ext cx="908574" cy="705301"/>
          </a:xfrm>
          <a:prstGeom prst="rect">
            <a:avLst/>
          </a:prstGeom>
          <a:noFill/>
          <a:ln w="38100">
            <a:solidFill>
              <a:srgbClr val="00CC00"/>
            </a:solidFill>
          </a:ln>
        </p:spPr>
      </p:pic>
      <p:sp>
        <p:nvSpPr>
          <p:cNvPr id="30" name="TextBox 29"/>
          <p:cNvSpPr txBox="1"/>
          <p:nvPr/>
        </p:nvSpPr>
        <p:spPr>
          <a:xfrm>
            <a:off x="7051391" y="2148344"/>
            <a:ext cx="1027845" cy="400110"/>
          </a:xfrm>
          <a:prstGeom prst="rect">
            <a:avLst/>
          </a:prstGeom>
          <a:noFill/>
        </p:spPr>
        <p:txBody>
          <a:bodyPr wrap="none" rtlCol="0">
            <a:spAutoFit/>
          </a:bodyPr>
          <a:lstStyle/>
          <a:p>
            <a:pPr algn="ctr"/>
            <a:r>
              <a:rPr lang="en-US" sz="1000" dirty="0" smtClean="0"/>
              <a:t>3D Modeling</a:t>
            </a:r>
            <a:br>
              <a:rPr lang="en-US" sz="1000" dirty="0" smtClean="0"/>
            </a:br>
            <a:r>
              <a:rPr lang="en-US" sz="1000" dirty="0" smtClean="0"/>
              <a:t>with Silhouettes</a:t>
            </a:r>
            <a:endParaRPr lang="en-US" sz="1000" dirty="0"/>
          </a:p>
        </p:txBody>
      </p:sp>
      <p:sp>
        <p:nvSpPr>
          <p:cNvPr id="33" name="TextBox 32"/>
          <p:cNvSpPr txBox="1"/>
          <p:nvPr/>
        </p:nvSpPr>
        <p:spPr>
          <a:xfrm>
            <a:off x="4953000" y="4552950"/>
            <a:ext cx="1842812" cy="461665"/>
          </a:xfrm>
          <a:prstGeom prst="rect">
            <a:avLst/>
          </a:prstGeom>
          <a:noFill/>
        </p:spPr>
        <p:txBody>
          <a:bodyPr wrap="none" rtlCol="0">
            <a:spAutoFit/>
          </a:bodyPr>
          <a:lstStyle/>
          <a:p>
            <a:r>
              <a:rPr lang="en-US" sz="2400" dirty="0" smtClean="0"/>
              <a:t>Sketch-Based</a:t>
            </a:r>
            <a:endParaRPr lang="en-US" sz="2400" dirty="0"/>
          </a:p>
        </p:txBody>
      </p:sp>
      <p:sp>
        <p:nvSpPr>
          <p:cNvPr id="34" name="Slide Number Placeholder 33"/>
          <p:cNvSpPr>
            <a:spLocks noGrp="1"/>
          </p:cNvSpPr>
          <p:nvPr>
            <p:ph type="sldNum" sz="quarter" idx="12"/>
          </p:nvPr>
        </p:nvSpPr>
        <p:spPr/>
        <p:txBody>
          <a:bodyPr/>
          <a:lstStyle/>
          <a:p>
            <a:fld id="{D181A385-ACFF-48E9-8DB1-AFC648F7E614}"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Modelers</a:t>
            </a:r>
            <a:endParaRPr lang="en-US" dirty="0"/>
          </a:p>
        </p:txBody>
      </p:sp>
      <p:cxnSp>
        <p:nvCxnSpPr>
          <p:cNvPr id="5" name="Straight Connector 4"/>
          <p:cNvCxnSpPr/>
          <p:nvPr/>
        </p:nvCxnSpPr>
        <p:spPr>
          <a:xfrm>
            <a:off x="1371600" y="2800350"/>
            <a:ext cx="6781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2426751" y="2800350"/>
            <a:ext cx="3352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828800" y="4552950"/>
            <a:ext cx="1512209" cy="461665"/>
          </a:xfrm>
          <a:prstGeom prst="rect">
            <a:avLst/>
          </a:prstGeom>
          <a:noFill/>
        </p:spPr>
        <p:txBody>
          <a:bodyPr wrap="none" rtlCol="0">
            <a:spAutoFit/>
          </a:bodyPr>
          <a:lstStyle/>
          <a:p>
            <a:r>
              <a:rPr lang="en-US" sz="2400" dirty="0" smtClean="0"/>
              <a:t>Traditional</a:t>
            </a:r>
            <a:endParaRPr lang="en-US" sz="2400" dirty="0"/>
          </a:p>
        </p:txBody>
      </p:sp>
      <p:sp>
        <p:nvSpPr>
          <p:cNvPr id="10" name="TextBox 9"/>
          <p:cNvSpPr txBox="1"/>
          <p:nvPr/>
        </p:nvSpPr>
        <p:spPr>
          <a:xfrm>
            <a:off x="609600" y="1207077"/>
            <a:ext cx="553998" cy="1467709"/>
          </a:xfrm>
          <a:prstGeom prst="rect">
            <a:avLst/>
          </a:prstGeom>
          <a:noFill/>
        </p:spPr>
        <p:txBody>
          <a:bodyPr vert="vert270" wrap="none" rtlCol="0">
            <a:spAutoFit/>
          </a:bodyPr>
          <a:lstStyle/>
          <a:p>
            <a:r>
              <a:rPr lang="en-US" sz="2400" dirty="0" smtClean="0"/>
              <a:t>Man-made</a:t>
            </a:r>
            <a:endParaRPr lang="en-US" sz="2400" dirty="0"/>
          </a:p>
        </p:txBody>
      </p:sp>
      <p:sp>
        <p:nvSpPr>
          <p:cNvPr id="11" name="TextBox 10"/>
          <p:cNvSpPr txBox="1"/>
          <p:nvPr/>
        </p:nvSpPr>
        <p:spPr>
          <a:xfrm>
            <a:off x="609600" y="3232171"/>
            <a:ext cx="553998" cy="1116331"/>
          </a:xfrm>
          <a:prstGeom prst="rect">
            <a:avLst/>
          </a:prstGeom>
          <a:noFill/>
        </p:spPr>
        <p:txBody>
          <a:bodyPr vert="vert270" wrap="none" rtlCol="0">
            <a:spAutoFit/>
          </a:bodyPr>
          <a:lstStyle/>
          <a:p>
            <a:r>
              <a:rPr lang="en-US" sz="2400" dirty="0" smtClean="0"/>
              <a:t>Organic </a:t>
            </a:r>
          </a:p>
        </p:txBody>
      </p:sp>
      <p:pic>
        <p:nvPicPr>
          <p:cNvPr id="2050" name="Picture 2" descr="C:\Alec\versioned\presentations\2010 SIGGRAPH 3D Modeling with Silhouettes\teddy.jpg"/>
          <p:cNvPicPr>
            <a:picLocks noChangeAspect="1" noChangeArrowheads="1"/>
          </p:cNvPicPr>
          <p:nvPr/>
        </p:nvPicPr>
        <p:blipFill>
          <a:blip r:embed="rId3" cstate="print"/>
          <a:srcRect l="13028" t="9091" r="23988" b="9713"/>
          <a:stretch>
            <a:fillRect/>
          </a:stretch>
        </p:blipFill>
        <p:spPr bwMode="auto">
          <a:xfrm>
            <a:off x="4635316" y="3181350"/>
            <a:ext cx="699861" cy="685800"/>
          </a:xfrm>
          <a:prstGeom prst="rect">
            <a:avLst/>
          </a:prstGeom>
          <a:noFill/>
          <a:ln>
            <a:solidFill>
              <a:schemeClr val="tx1"/>
            </a:solidFill>
          </a:ln>
        </p:spPr>
      </p:pic>
      <p:pic>
        <p:nvPicPr>
          <p:cNvPr id="2051" name="Picture 3" descr="C:\Alec\versioned\presentations\2010 SIGGRAPH 3D Modeling with Silhouettes\fibermesh.png"/>
          <p:cNvPicPr>
            <a:picLocks noChangeAspect="1" noChangeArrowheads="1"/>
          </p:cNvPicPr>
          <p:nvPr/>
        </p:nvPicPr>
        <p:blipFill>
          <a:blip r:embed="rId4" cstate="print"/>
          <a:srcRect/>
          <a:stretch>
            <a:fillRect/>
          </a:stretch>
        </p:blipFill>
        <p:spPr bwMode="auto">
          <a:xfrm>
            <a:off x="5421848" y="3181350"/>
            <a:ext cx="715192" cy="685800"/>
          </a:xfrm>
          <a:prstGeom prst="rect">
            <a:avLst/>
          </a:prstGeom>
          <a:noFill/>
          <a:ln>
            <a:solidFill>
              <a:schemeClr val="tx1"/>
            </a:solidFill>
          </a:ln>
        </p:spPr>
      </p:pic>
      <p:pic>
        <p:nvPicPr>
          <p:cNvPr id="2053" name="Picture 5" descr="C:\Alec\versioned\presentations\2010 SIGGRAPH 3D Modeling with Silhouettes\sketchup.jpg"/>
          <p:cNvPicPr>
            <a:picLocks noChangeAspect="1" noChangeArrowheads="1"/>
          </p:cNvPicPr>
          <p:nvPr/>
        </p:nvPicPr>
        <p:blipFill>
          <a:blip r:embed="rId5" cstate="print"/>
          <a:srcRect/>
          <a:stretch>
            <a:fillRect/>
          </a:stretch>
        </p:blipFill>
        <p:spPr bwMode="auto">
          <a:xfrm>
            <a:off x="4636552" y="1440398"/>
            <a:ext cx="685800" cy="685800"/>
          </a:xfrm>
          <a:prstGeom prst="rect">
            <a:avLst/>
          </a:prstGeom>
          <a:noFill/>
          <a:ln>
            <a:solidFill>
              <a:schemeClr val="tx1"/>
            </a:solidFill>
          </a:ln>
        </p:spPr>
      </p:pic>
      <p:pic>
        <p:nvPicPr>
          <p:cNvPr id="2055" name="Picture 7" descr="C:\Alec\versioned\presentations\2010 SIGGRAPH 3D Modeling with Silhouettes\solidworks.gif"/>
          <p:cNvPicPr>
            <a:picLocks noChangeAspect="1" noChangeArrowheads="1"/>
          </p:cNvPicPr>
          <p:nvPr/>
        </p:nvPicPr>
        <p:blipFill>
          <a:blip r:embed="rId6" cstate="print"/>
          <a:srcRect/>
          <a:stretch>
            <a:fillRect/>
          </a:stretch>
        </p:blipFill>
        <p:spPr bwMode="auto">
          <a:xfrm>
            <a:off x="1752600" y="1428750"/>
            <a:ext cx="871096" cy="685800"/>
          </a:xfrm>
          <a:prstGeom prst="rect">
            <a:avLst/>
          </a:prstGeom>
          <a:noFill/>
          <a:ln>
            <a:solidFill>
              <a:schemeClr val="tx1"/>
            </a:solidFill>
          </a:ln>
        </p:spPr>
      </p:pic>
      <p:pic>
        <p:nvPicPr>
          <p:cNvPr id="2056" name="Picture 8" descr="C:\Alec\versioned\presentations\2010 SIGGRAPH 3D Modeling with Silhouettes\catia.jpg"/>
          <p:cNvPicPr>
            <a:picLocks noChangeAspect="1" noChangeArrowheads="1"/>
          </p:cNvPicPr>
          <p:nvPr/>
        </p:nvPicPr>
        <p:blipFill>
          <a:blip r:embed="rId7" cstate="print"/>
          <a:srcRect/>
          <a:stretch>
            <a:fillRect/>
          </a:stretch>
        </p:blipFill>
        <p:spPr bwMode="auto">
          <a:xfrm>
            <a:off x="2700370" y="1428750"/>
            <a:ext cx="857250" cy="685800"/>
          </a:xfrm>
          <a:prstGeom prst="rect">
            <a:avLst/>
          </a:prstGeom>
          <a:noFill/>
          <a:ln>
            <a:solidFill>
              <a:schemeClr val="tx1"/>
            </a:solidFill>
          </a:ln>
        </p:spPr>
      </p:pic>
      <p:pic>
        <p:nvPicPr>
          <p:cNvPr id="2057" name="Picture 9" descr="C:\Alec\versioned\presentations\2010 SIGGRAPH 3D Modeling with Silhouettes\mudbox.jpeg"/>
          <p:cNvPicPr>
            <a:picLocks noChangeAspect="1" noChangeArrowheads="1"/>
          </p:cNvPicPr>
          <p:nvPr/>
        </p:nvPicPr>
        <p:blipFill>
          <a:blip r:embed="rId8" cstate="print"/>
          <a:srcRect/>
          <a:stretch>
            <a:fillRect/>
          </a:stretch>
        </p:blipFill>
        <p:spPr bwMode="auto">
          <a:xfrm>
            <a:off x="1752600" y="3181350"/>
            <a:ext cx="914400" cy="685800"/>
          </a:xfrm>
          <a:prstGeom prst="rect">
            <a:avLst/>
          </a:prstGeom>
          <a:noFill/>
          <a:ln>
            <a:solidFill>
              <a:schemeClr val="tx1"/>
            </a:solidFill>
          </a:ln>
        </p:spPr>
      </p:pic>
      <p:pic>
        <p:nvPicPr>
          <p:cNvPr id="2059" name="Picture 11" descr="C:\Alec\versioned\presentations\2010 SIGGRAPH 3D Modeling with Silhouettes\structured annotations.png"/>
          <p:cNvPicPr>
            <a:picLocks noChangeAspect="1" noChangeArrowheads="1"/>
          </p:cNvPicPr>
          <p:nvPr/>
        </p:nvPicPr>
        <p:blipFill>
          <a:blip r:embed="rId9" cstate="print"/>
          <a:srcRect/>
          <a:stretch>
            <a:fillRect/>
          </a:stretch>
        </p:blipFill>
        <p:spPr bwMode="auto">
          <a:xfrm>
            <a:off x="6219280" y="3181350"/>
            <a:ext cx="699584" cy="685799"/>
          </a:xfrm>
          <a:prstGeom prst="rect">
            <a:avLst/>
          </a:prstGeom>
          <a:noFill/>
          <a:ln>
            <a:solidFill>
              <a:schemeClr val="tx1"/>
            </a:solidFill>
          </a:ln>
        </p:spPr>
      </p:pic>
      <p:pic>
        <p:nvPicPr>
          <p:cNvPr id="2060" name="Picture 12" descr="C:\Alec\versioned\presentations\2010 SIGGRAPH 3D Modeling with Silhouettes\zbrush.jpg"/>
          <p:cNvPicPr>
            <a:picLocks noChangeAspect="1" noChangeArrowheads="1"/>
          </p:cNvPicPr>
          <p:nvPr/>
        </p:nvPicPr>
        <p:blipFill>
          <a:blip r:embed="rId10" cstate="print"/>
          <a:srcRect/>
          <a:stretch>
            <a:fillRect/>
          </a:stretch>
        </p:blipFill>
        <p:spPr bwMode="auto">
          <a:xfrm>
            <a:off x="2743200" y="3181350"/>
            <a:ext cx="798792" cy="685800"/>
          </a:xfrm>
          <a:prstGeom prst="rect">
            <a:avLst/>
          </a:prstGeom>
          <a:noFill/>
          <a:ln>
            <a:solidFill>
              <a:schemeClr val="tx1"/>
            </a:solidFill>
          </a:ln>
        </p:spPr>
      </p:pic>
      <p:sp>
        <p:nvSpPr>
          <p:cNvPr id="19" name="TextBox 18"/>
          <p:cNvSpPr txBox="1"/>
          <p:nvPr/>
        </p:nvSpPr>
        <p:spPr>
          <a:xfrm>
            <a:off x="1779915" y="2190750"/>
            <a:ext cx="827470" cy="261610"/>
          </a:xfrm>
          <a:prstGeom prst="rect">
            <a:avLst/>
          </a:prstGeom>
          <a:noFill/>
        </p:spPr>
        <p:txBody>
          <a:bodyPr wrap="none" rtlCol="0">
            <a:spAutoFit/>
          </a:bodyPr>
          <a:lstStyle/>
          <a:p>
            <a:pPr algn="ctr"/>
            <a:r>
              <a:rPr lang="en-US" sz="1100" dirty="0" err="1" smtClean="0"/>
              <a:t>SolidWorks</a:t>
            </a:r>
            <a:endParaRPr lang="en-US" sz="1100" dirty="0"/>
          </a:p>
        </p:txBody>
      </p:sp>
      <p:sp>
        <p:nvSpPr>
          <p:cNvPr id="20" name="TextBox 19"/>
          <p:cNvSpPr txBox="1"/>
          <p:nvPr/>
        </p:nvSpPr>
        <p:spPr>
          <a:xfrm>
            <a:off x="2844195" y="2190750"/>
            <a:ext cx="527709" cy="261610"/>
          </a:xfrm>
          <a:prstGeom prst="rect">
            <a:avLst/>
          </a:prstGeom>
          <a:noFill/>
        </p:spPr>
        <p:txBody>
          <a:bodyPr wrap="none" rtlCol="0">
            <a:spAutoFit/>
          </a:bodyPr>
          <a:lstStyle/>
          <a:p>
            <a:pPr algn="ctr"/>
            <a:r>
              <a:rPr lang="en-US" sz="1100" dirty="0" smtClean="0"/>
              <a:t>CATIA</a:t>
            </a:r>
            <a:endParaRPr lang="en-US" sz="1100" dirty="0"/>
          </a:p>
        </p:txBody>
      </p:sp>
      <p:sp>
        <p:nvSpPr>
          <p:cNvPr id="21" name="TextBox 20"/>
          <p:cNvSpPr txBox="1"/>
          <p:nvPr/>
        </p:nvSpPr>
        <p:spPr>
          <a:xfrm>
            <a:off x="1848479" y="3943350"/>
            <a:ext cx="660757" cy="261610"/>
          </a:xfrm>
          <a:prstGeom prst="rect">
            <a:avLst/>
          </a:prstGeom>
          <a:noFill/>
        </p:spPr>
        <p:txBody>
          <a:bodyPr wrap="none" rtlCol="0">
            <a:spAutoFit/>
          </a:bodyPr>
          <a:lstStyle/>
          <a:p>
            <a:pPr algn="ctr"/>
            <a:r>
              <a:rPr lang="en-US" sz="1100" dirty="0" err="1" smtClean="0"/>
              <a:t>Mudbox</a:t>
            </a:r>
            <a:endParaRPr lang="en-US" sz="1100" dirty="0"/>
          </a:p>
        </p:txBody>
      </p:sp>
      <p:sp>
        <p:nvSpPr>
          <p:cNvPr id="22" name="TextBox 21"/>
          <p:cNvSpPr txBox="1"/>
          <p:nvPr/>
        </p:nvSpPr>
        <p:spPr>
          <a:xfrm>
            <a:off x="2860168" y="3943350"/>
            <a:ext cx="579005" cy="261610"/>
          </a:xfrm>
          <a:prstGeom prst="rect">
            <a:avLst/>
          </a:prstGeom>
          <a:noFill/>
        </p:spPr>
        <p:txBody>
          <a:bodyPr wrap="none" rtlCol="0">
            <a:spAutoFit/>
          </a:bodyPr>
          <a:lstStyle/>
          <a:p>
            <a:pPr algn="ctr"/>
            <a:r>
              <a:rPr lang="en-US" sz="1100" dirty="0" err="1" smtClean="0"/>
              <a:t>ZBrush</a:t>
            </a:r>
            <a:endParaRPr lang="en-US" sz="1100" dirty="0"/>
          </a:p>
        </p:txBody>
      </p:sp>
      <p:sp>
        <p:nvSpPr>
          <p:cNvPr id="23" name="TextBox 22"/>
          <p:cNvSpPr txBox="1"/>
          <p:nvPr/>
        </p:nvSpPr>
        <p:spPr>
          <a:xfrm>
            <a:off x="4607156" y="2202398"/>
            <a:ext cx="726481" cy="261610"/>
          </a:xfrm>
          <a:prstGeom prst="rect">
            <a:avLst/>
          </a:prstGeom>
          <a:noFill/>
        </p:spPr>
        <p:txBody>
          <a:bodyPr wrap="none" rtlCol="0">
            <a:spAutoFit/>
          </a:bodyPr>
          <a:lstStyle/>
          <a:p>
            <a:pPr algn="ctr"/>
            <a:r>
              <a:rPr lang="en-US" sz="1100" dirty="0" err="1" smtClean="0"/>
              <a:t>SketchUp</a:t>
            </a:r>
            <a:endParaRPr lang="en-US" sz="1100" dirty="0"/>
          </a:p>
        </p:txBody>
      </p:sp>
      <p:grpSp>
        <p:nvGrpSpPr>
          <p:cNvPr id="3" name="Group 33"/>
          <p:cNvGrpSpPr/>
          <p:nvPr/>
        </p:nvGrpSpPr>
        <p:grpSpPr>
          <a:xfrm>
            <a:off x="6156809" y="1440398"/>
            <a:ext cx="1011815" cy="1008221"/>
            <a:chOff x="5251824" y="1440398"/>
            <a:chExt cx="1011815" cy="1008221"/>
          </a:xfrm>
        </p:grpSpPr>
        <p:pic>
          <p:nvPicPr>
            <p:cNvPr id="2054" name="Picture 6" descr="C:\Alec\versioned\presentations\2010 SIGGRAPH 3D Modeling with Silhouettes\analytic drawing of 3d scaffolds.png"/>
            <p:cNvPicPr>
              <a:picLocks noChangeAspect="1" noChangeArrowheads="1"/>
            </p:cNvPicPr>
            <p:nvPr/>
          </p:nvPicPr>
          <p:blipFill>
            <a:blip r:embed="rId11" cstate="print"/>
            <a:srcRect r="7648"/>
            <a:stretch>
              <a:fillRect/>
            </a:stretch>
          </p:blipFill>
          <p:spPr bwMode="auto">
            <a:xfrm>
              <a:off x="5410200" y="1440398"/>
              <a:ext cx="698365" cy="680582"/>
            </a:xfrm>
            <a:prstGeom prst="rect">
              <a:avLst/>
            </a:prstGeom>
            <a:noFill/>
            <a:ln>
              <a:solidFill>
                <a:schemeClr val="tx1"/>
              </a:solidFill>
            </a:ln>
          </p:spPr>
        </p:pic>
        <p:sp>
          <p:nvSpPr>
            <p:cNvPr id="24" name="TextBox 23"/>
            <p:cNvSpPr txBox="1"/>
            <p:nvPr/>
          </p:nvSpPr>
          <p:spPr>
            <a:xfrm>
              <a:off x="5251824" y="2202398"/>
              <a:ext cx="1011815" cy="246221"/>
            </a:xfrm>
            <a:prstGeom prst="rect">
              <a:avLst/>
            </a:prstGeom>
            <a:noFill/>
          </p:spPr>
          <p:txBody>
            <a:bodyPr wrap="none" rtlCol="0">
              <a:spAutoFit/>
            </a:bodyPr>
            <a:lstStyle/>
            <a:p>
              <a:pPr algn="ctr"/>
              <a:r>
                <a:rPr lang="en-US" sz="1000" dirty="0" smtClean="0"/>
                <a:t>[Schmidt, 2009]</a:t>
              </a:r>
              <a:endParaRPr lang="en-US" sz="1000" dirty="0"/>
            </a:p>
          </p:txBody>
        </p:sp>
      </p:grpSp>
      <p:grpSp>
        <p:nvGrpSpPr>
          <p:cNvPr id="4" name="Group 32"/>
          <p:cNvGrpSpPr/>
          <p:nvPr/>
        </p:nvGrpSpPr>
        <p:grpSpPr>
          <a:xfrm>
            <a:off x="5363120" y="1440398"/>
            <a:ext cx="910827" cy="1008221"/>
            <a:chOff x="5337573" y="1440398"/>
            <a:chExt cx="910827" cy="1008221"/>
          </a:xfrm>
        </p:grpSpPr>
        <p:pic>
          <p:nvPicPr>
            <p:cNvPr id="2058" name="Picture 10" descr="C:\Alec\versioned\presentations\2010 SIGGRAPH 3D Modeling with Silhouettes\optimization-based.png"/>
            <p:cNvPicPr>
              <a:picLocks noChangeAspect="1" noChangeArrowheads="1"/>
            </p:cNvPicPr>
            <p:nvPr/>
          </p:nvPicPr>
          <p:blipFill>
            <a:blip r:embed="rId12" cstate="print"/>
            <a:srcRect b="23994"/>
            <a:stretch>
              <a:fillRect/>
            </a:stretch>
          </p:blipFill>
          <p:spPr bwMode="auto">
            <a:xfrm>
              <a:off x="5375097" y="1440398"/>
              <a:ext cx="835819" cy="685800"/>
            </a:xfrm>
            <a:prstGeom prst="rect">
              <a:avLst/>
            </a:prstGeom>
            <a:noFill/>
            <a:ln>
              <a:solidFill>
                <a:schemeClr val="tx1"/>
              </a:solidFill>
            </a:ln>
          </p:spPr>
        </p:pic>
        <p:sp>
          <p:nvSpPr>
            <p:cNvPr id="25" name="TextBox 24"/>
            <p:cNvSpPr txBox="1"/>
            <p:nvPr/>
          </p:nvSpPr>
          <p:spPr>
            <a:xfrm>
              <a:off x="5337573" y="2202398"/>
              <a:ext cx="910827" cy="246221"/>
            </a:xfrm>
            <a:prstGeom prst="rect">
              <a:avLst/>
            </a:prstGeom>
            <a:noFill/>
          </p:spPr>
          <p:txBody>
            <a:bodyPr wrap="none" rtlCol="0">
              <a:spAutoFit/>
            </a:bodyPr>
            <a:lstStyle/>
            <a:p>
              <a:pPr algn="ctr"/>
              <a:r>
                <a:rPr lang="en-US" sz="1000" dirty="0" smtClean="0"/>
                <a:t>[</a:t>
              </a:r>
              <a:r>
                <a:rPr lang="en-US" sz="1000" dirty="0" err="1" smtClean="0"/>
                <a:t>Masry</a:t>
              </a:r>
              <a:r>
                <a:rPr lang="en-US" sz="1000" dirty="0" smtClean="0"/>
                <a:t>, 2007]</a:t>
              </a:r>
              <a:endParaRPr lang="en-US" sz="1000" dirty="0"/>
            </a:p>
          </p:txBody>
        </p:sp>
      </p:grpSp>
      <p:sp>
        <p:nvSpPr>
          <p:cNvPr id="26" name="TextBox 25"/>
          <p:cNvSpPr txBox="1"/>
          <p:nvPr/>
        </p:nvSpPr>
        <p:spPr>
          <a:xfrm>
            <a:off x="4488160" y="3943350"/>
            <a:ext cx="994182" cy="246221"/>
          </a:xfrm>
          <a:prstGeom prst="rect">
            <a:avLst/>
          </a:prstGeom>
          <a:noFill/>
        </p:spPr>
        <p:txBody>
          <a:bodyPr wrap="none" rtlCol="0">
            <a:spAutoFit/>
          </a:bodyPr>
          <a:lstStyle/>
          <a:p>
            <a:pPr algn="ctr"/>
            <a:r>
              <a:rPr lang="en-US" sz="1000" dirty="0" smtClean="0"/>
              <a:t>[Igarashi, 1999]</a:t>
            </a:r>
          </a:p>
        </p:txBody>
      </p:sp>
      <p:sp>
        <p:nvSpPr>
          <p:cNvPr id="27" name="TextBox 26"/>
          <p:cNvSpPr txBox="1"/>
          <p:nvPr/>
        </p:nvSpPr>
        <p:spPr>
          <a:xfrm>
            <a:off x="5294798" y="3943350"/>
            <a:ext cx="957313" cy="246221"/>
          </a:xfrm>
          <a:prstGeom prst="rect">
            <a:avLst/>
          </a:prstGeom>
          <a:noFill/>
        </p:spPr>
        <p:txBody>
          <a:bodyPr wrap="none" rtlCol="0">
            <a:spAutoFit/>
          </a:bodyPr>
          <a:lstStyle/>
          <a:p>
            <a:pPr algn="ctr"/>
            <a:r>
              <a:rPr lang="en-US" sz="1000" dirty="0" smtClean="0"/>
              <a:t>[</a:t>
            </a:r>
            <a:r>
              <a:rPr lang="en-US" sz="1000" dirty="0" err="1" smtClean="0"/>
              <a:t>Nealen</a:t>
            </a:r>
            <a:r>
              <a:rPr lang="en-US" sz="1000" dirty="0" smtClean="0"/>
              <a:t>, 2007]</a:t>
            </a:r>
            <a:endParaRPr lang="en-US" sz="1000" dirty="0"/>
          </a:p>
        </p:txBody>
      </p:sp>
      <p:sp>
        <p:nvSpPr>
          <p:cNvPr id="28" name="TextBox 27"/>
          <p:cNvSpPr txBox="1"/>
          <p:nvPr/>
        </p:nvSpPr>
        <p:spPr>
          <a:xfrm>
            <a:off x="6074035" y="3943350"/>
            <a:ext cx="989373" cy="246221"/>
          </a:xfrm>
          <a:prstGeom prst="rect">
            <a:avLst/>
          </a:prstGeom>
          <a:noFill/>
        </p:spPr>
        <p:txBody>
          <a:bodyPr wrap="none" rtlCol="0">
            <a:spAutoFit/>
          </a:bodyPr>
          <a:lstStyle/>
          <a:p>
            <a:pPr algn="ctr"/>
            <a:r>
              <a:rPr lang="en-US" sz="1000" dirty="0" smtClean="0"/>
              <a:t>[</a:t>
            </a:r>
            <a:r>
              <a:rPr lang="en-US" sz="1000" dirty="0" err="1" smtClean="0"/>
              <a:t>Gingold</a:t>
            </a:r>
            <a:r>
              <a:rPr lang="en-US" sz="1000" dirty="0" smtClean="0"/>
              <a:t>, 2009]</a:t>
            </a:r>
          </a:p>
        </p:txBody>
      </p:sp>
      <p:pic>
        <p:nvPicPr>
          <p:cNvPr id="1026" name="Picture 2" descr="C:\Alec\versioned\presentations\2010 SIGGRAPH 3D Modeling with Silhouettes\teaser.png"/>
          <p:cNvPicPr>
            <a:picLocks noChangeAspect="1" noChangeArrowheads="1"/>
          </p:cNvPicPr>
          <p:nvPr/>
        </p:nvPicPr>
        <p:blipFill>
          <a:blip r:embed="rId13" cstate="print"/>
          <a:srcRect l="121" t="-28225" r="66052" b="-27015"/>
          <a:stretch>
            <a:fillRect/>
          </a:stretch>
        </p:blipFill>
        <p:spPr bwMode="auto">
          <a:xfrm>
            <a:off x="7116208" y="1428750"/>
            <a:ext cx="908574" cy="705301"/>
          </a:xfrm>
          <a:prstGeom prst="rect">
            <a:avLst/>
          </a:prstGeom>
          <a:noFill/>
          <a:ln w="38100">
            <a:solidFill>
              <a:schemeClr val="tx1"/>
            </a:solidFill>
          </a:ln>
        </p:spPr>
      </p:pic>
      <p:sp>
        <p:nvSpPr>
          <p:cNvPr id="30" name="TextBox 29"/>
          <p:cNvSpPr txBox="1"/>
          <p:nvPr/>
        </p:nvSpPr>
        <p:spPr>
          <a:xfrm>
            <a:off x="7051391" y="2148344"/>
            <a:ext cx="1027845" cy="400110"/>
          </a:xfrm>
          <a:prstGeom prst="rect">
            <a:avLst/>
          </a:prstGeom>
          <a:noFill/>
        </p:spPr>
        <p:txBody>
          <a:bodyPr wrap="none" rtlCol="0">
            <a:spAutoFit/>
          </a:bodyPr>
          <a:lstStyle/>
          <a:p>
            <a:pPr algn="ctr"/>
            <a:r>
              <a:rPr lang="en-US" sz="1000" dirty="0" smtClean="0"/>
              <a:t>3D Modeling</a:t>
            </a:r>
            <a:br>
              <a:rPr lang="en-US" sz="1000" dirty="0" smtClean="0"/>
            </a:br>
            <a:r>
              <a:rPr lang="en-US" sz="1000" dirty="0" smtClean="0"/>
              <a:t>with Silhouettes</a:t>
            </a:r>
            <a:endParaRPr lang="en-US" sz="1000" dirty="0"/>
          </a:p>
        </p:txBody>
      </p:sp>
      <p:sp>
        <p:nvSpPr>
          <p:cNvPr id="34" name="TextBox 33"/>
          <p:cNvSpPr txBox="1"/>
          <p:nvPr/>
        </p:nvSpPr>
        <p:spPr>
          <a:xfrm>
            <a:off x="4953000" y="4552950"/>
            <a:ext cx="1842812" cy="461665"/>
          </a:xfrm>
          <a:prstGeom prst="rect">
            <a:avLst/>
          </a:prstGeom>
          <a:noFill/>
        </p:spPr>
        <p:txBody>
          <a:bodyPr wrap="none" rtlCol="0">
            <a:spAutoFit/>
          </a:bodyPr>
          <a:lstStyle/>
          <a:p>
            <a:r>
              <a:rPr lang="en-US" sz="2400" dirty="0" smtClean="0"/>
              <a:t>Sketch-Based</a:t>
            </a:r>
            <a:endParaRPr lang="en-US" sz="2400" dirty="0"/>
          </a:p>
        </p:txBody>
      </p:sp>
      <p:sp>
        <p:nvSpPr>
          <p:cNvPr id="36" name="Rounded Rectangle 35"/>
          <p:cNvSpPr/>
          <p:nvPr/>
        </p:nvSpPr>
        <p:spPr>
          <a:xfrm>
            <a:off x="4495800" y="1276350"/>
            <a:ext cx="2666024" cy="2971800"/>
          </a:xfrm>
          <a:prstGeom prst="roundRect">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lide Number Placeholder 34"/>
          <p:cNvSpPr>
            <a:spLocks noGrp="1"/>
          </p:cNvSpPr>
          <p:nvPr>
            <p:ph type="sldNum" sz="quarter" idx="12"/>
          </p:nvPr>
        </p:nvSpPr>
        <p:spPr/>
        <p:txBody>
          <a:bodyPr/>
          <a:lstStyle/>
          <a:p>
            <a:fld id="{D181A385-ACFF-48E9-8DB1-AFC648F7E614}"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Modelers</a:t>
            </a:r>
            <a:endParaRPr lang="en-US" dirty="0"/>
          </a:p>
        </p:txBody>
      </p:sp>
      <p:cxnSp>
        <p:nvCxnSpPr>
          <p:cNvPr id="5" name="Straight Connector 4"/>
          <p:cNvCxnSpPr/>
          <p:nvPr/>
        </p:nvCxnSpPr>
        <p:spPr>
          <a:xfrm>
            <a:off x="1371600" y="2800350"/>
            <a:ext cx="6781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2426751" y="2800350"/>
            <a:ext cx="3352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828800" y="4552950"/>
            <a:ext cx="1512209" cy="461665"/>
          </a:xfrm>
          <a:prstGeom prst="rect">
            <a:avLst/>
          </a:prstGeom>
          <a:noFill/>
        </p:spPr>
        <p:txBody>
          <a:bodyPr wrap="none" rtlCol="0">
            <a:spAutoFit/>
          </a:bodyPr>
          <a:lstStyle/>
          <a:p>
            <a:r>
              <a:rPr lang="en-US" sz="2400" dirty="0" smtClean="0"/>
              <a:t>Traditional</a:t>
            </a:r>
            <a:endParaRPr lang="en-US" sz="2400" dirty="0"/>
          </a:p>
        </p:txBody>
      </p:sp>
      <p:sp>
        <p:nvSpPr>
          <p:cNvPr id="10" name="TextBox 9"/>
          <p:cNvSpPr txBox="1"/>
          <p:nvPr/>
        </p:nvSpPr>
        <p:spPr>
          <a:xfrm>
            <a:off x="609600" y="1207077"/>
            <a:ext cx="553998" cy="1467709"/>
          </a:xfrm>
          <a:prstGeom prst="rect">
            <a:avLst/>
          </a:prstGeom>
          <a:noFill/>
        </p:spPr>
        <p:txBody>
          <a:bodyPr vert="vert270" wrap="none" rtlCol="0">
            <a:spAutoFit/>
          </a:bodyPr>
          <a:lstStyle/>
          <a:p>
            <a:r>
              <a:rPr lang="en-US" sz="2400" dirty="0" smtClean="0"/>
              <a:t>Man-made</a:t>
            </a:r>
            <a:endParaRPr lang="en-US" sz="2400" dirty="0"/>
          </a:p>
        </p:txBody>
      </p:sp>
      <p:sp>
        <p:nvSpPr>
          <p:cNvPr id="11" name="TextBox 10"/>
          <p:cNvSpPr txBox="1"/>
          <p:nvPr/>
        </p:nvSpPr>
        <p:spPr>
          <a:xfrm>
            <a:off x="609600" y="3232171"/>
            <a:ext cx="553998" cy="1116331"/>
          </a:xfrm>
          <a:prstGeom prst="rect">
            <a:avLst/>
          </a:prstGeom>
          <a:noFill/>
        </p:spPr>
        <p:txBody>
          <a:bodyPr vert="vert270" wrap="none" rtlCol="0">
            <a:spAutoFit/>
          </a:bodyPr>
          <a:lstStyle/>
          <a:p>
            <a:r>
              <a:rPr lang="en-US" sz="2400" dirty="0" smtClean="0"/>
              <a:t>Organic </a:t>
            </a:r>
          </a:p>
        </p:txBody>
      </p:sp>
      <p:pic>
        <p:nvPicPr>
          <p:cNvPr id="2050" name="Picture 2" descr="C:\Alec\versioned\presentations\2010 SIGGRAPH 3D Modeling with Silhouettes\teddy.jpg"/>
          <p:cNvPicPr>
            <a:picLocks noChangeAspect="1" noChangeArrowheads="1"/>
          </p:cNvPicPr>
          <p:nvPr/>
        </p:nvPicPr>
        <p:blipFill>
          <a:blip r:embed="rId3" cstate="print"/>
          <a:srcRect l="13028" t="9091" r="23988" b="9713"/>
          <a:stretch>
            <a:fillRect/>
          </a:stretch>
        </p:blipFill>
        <p:spPr bwMode="auto">
          <a:xfrm>
            <a:off x="4635316" y="3181350"/>
            <a:ext cx="699861" cy="685800"/>
          </a:xfrm>
          <a:prstGeom prst="rect">
            <a:avLst/>
          </a:prstGeom>
          <a:noFill/>
          <a:ln>
            <a:solidFill>
              <a:schemeClr val="tx1"/>
            </a:solidFill>
          </a:ln>
        </p:spPr>
      </p:pic>
      <p:pic>
        <p:nvPicPr>
          <p:cNvPr id="2051" name="Picture 3" descr="C:\Alec\versioned\presentations\2010 SIGGRAPH 3D Modeling with Silhouettes\fibermesh.png"/>
          <p:cNvPicPr>
            <a:picLocks noChangeAspect="1" noChangeArrowheads="1"/>
          </p:cNvPicPr>
          <p:nvPr/>
        </p:nvPicPr>
        <p:blipFill>
          <a:blip r:embed="rId4" cstate="print"/>
          <a:srcRect/>
          <a:stretch>
            <a:fillRect/>
          </a:stretch>
        </p:blipFill>
        <p:spPr bwMode="auto">
          <a:xfrm>
            <a:off x="5421848" y="3181350"/>
            <a:ext cx="715192" cy="685800"/>
          </a:xfrm>
          <a:prstGeom prst="rect">
            <a:avLst/>
          </a:prstGeom>
          <a:noFill/>
          <a:ln>
            <a:solidFill>
              <a:schemeClr val="tx1"/>
            </a:solidFill>
          </a:ln>
        </p:spPr>
      </p:pic>
      <p:pic>
        <p:nvPicPr>
          <p:cNvPr id="2053" name="Picture 5" descr="C:\Alec\versioned\presentations\2010 SIGGRAPH 3D Modeling with Silhouettes\sketchup.jpg"/>
          <p:cNvPicPr>
            <a:picLocks noChangeAspect="1" noChangeArrowheads="1"/>
          </p:cNvPicPr>
          <p:nvPr/>
        </p:nvPicPr>
        <p:blipFill>
          <a:blip r:embed="rId5" cstate="print"/>
          <a:srcRect/>
          <a:stretch>
            <a:fillRect/>
          </a:stretch>
        </p:blipFill>
        <p:spPr bwMode="auto">
          <a:xfrm>
            <a:off x="4636552" y="1440398"/>
            <a:ext cx="685800" cy="685800"/>
          </a:xfrm>
          <a:prstGeom prst="rect">
            <a:avLst/>
          </a:prstGeom>
          <a:noFill/>
          <a:ln>
            <a:solidFill>
              <a:schemeClr val="tx1"/>
            </a:solidFill>
          </a:ln>
        </p:spPr>
      </p:pic>
      <p:pic>
        <p:nvPicPr>
          <p:cNvPr id="2055" name="Picture 7" descr="C:\Alec\versioned\presentations\2010 SIGGRAPH 3D Modeling with Silhouettes\solidworks.gif"/>
          <p:cNvPicPr>
            <a:picLocks noChangeAspect="1" noChangeArrowheads="1"/>
          </p:cNvPicPr>
          <p:nvPr/>
        </p:nvPicPr>
        <p:blipFill>
          <a:blip r:embed="rId6" cstate="print"/>
          <a:srcRect/>
          <a:stretch>
            <a:fillRect/>
          </a:stretch>
        </p:blipFill>
        <p:spPr bwMode="auto">
          <a:xfrm>
            <a:off x="1752600" y="1428750"/>
            <a:ext cx="871096" cy="685800"/>
          </a:xfrm>
          <a:prstGeom prst="rect">
            <a:avLst/>
          </a:prstGeom>
          <a:noFill/>
          <a:ln>
            <a:solidFill>
              <a:schemeClr val="tx1"/>
            </a:solidFill>
          </a:ln>
        </p:spPr>
      </p:pic>
      <p:pic>
        <p:nvPicPr>
          <p:cNvPr id="2056" name="Picture 8" descr="C:\Alec\versioned\presentations\2010 SIGGRAPH 3D Modeling with Silhouettes\catia.jpg"/>
          <p:cNvPicPr>
            <a:picLocks noChangeAspect="1" noChangeArrowheads="1"/>
          </p:cNvPicPr>
          <p:nvPr/>
        </p:nvPicPr>
        <p:blipFill>
          <a:blip r:embed="rId7" cstate="print"/>
          <a:srcRect/>
          <a:stretch>
            <a:fillRect/>
          </a:stretch>
        </p:blipFill>
        <p:spPr bwMode="auto">
          <a:xfrm>
            <a:off x="2700370" y="1428750"/>
            <a:ext cx="857250" cy="685800"/>
          </a:xfrm>
          <a:prstGeom prst="rect">
            <a:avLst/>
          </a:prstGeom>
          <a:noFill/>
          <a:ln>
            <a:solidFill>
              <a:schemeClr val="tx1"/>
            </a:solidFill>
          </a:ln>
        </p:spPr>
      </p:pic>
      <p:pic>
        <p:nvPicPr>
          <p:cNvPr id="2057" name="Picture 9" descr="C:\Alec\versioned\presentations\2010 SIGGRAPH 3D Modeling with Silhouettes\mudbox.jpeg"/>
          <p:cNvPicPr>
            <a:picLocks noChangeAspect="1" noChangeArrowheads="1"/>
          </p:cNvPicPr>
          <p:nvPr/>
        </p:nvPicPr>
        <p:blipFill>
          <a:blip r:embed="rId8" cstate="print"/>
          <a:srcRect/>
          <a:stretch>
            <a:fillRect/>
          </a:stretch>
        </p:blipFill>
        <p:spPr bwMode="auto">
          <a:xfrm>
            <a:off x="1752600" y="3181350"/>
            <a:ext cx="914400" cy="685800"/>
          </a:xfrm>
          <a:prstGeom prst="rect">
            <a:avLst/>
          </a:prstGeom>
          <a:noFill/>
          <a:ln>
            <a:solidFill>
              <a:schemeClr val="tx1"/>
            </a:solidFill>
          </a:ln>
        </p:spPr>
      </p:pic>
      <p:pic>
        <p:nvPicPr>
          <p:cNvPr id="2059" name="Picture 11" descr="C:\Alec\versioned\presentations\2010 SIGGRAPH 3D Modeling with Silhouettes\structured annotations.png"/>
          <p:cNvPicPr>
            <a:picLocks noChangeAspect="1" noChangeArrowheads="1"/>
          </p:cNvPicPr>
          <p:nvPr/>
        </p:nvPicPr>
        <p:blipFill>
          <a:blip r:embed="rId9" cstate="print"/>
          <a:srcRect/>
          <a:stretch>
            <a:fillRect/>
          </a:stretch>
        </p:blipFill>
        <p:spPr bwMode="auto">
          <a:xfrm>
            <a:off x="6219280" y="3181350"/>
            <a:ext cx="699584" cy="685799"/>
          </a:xfrm>
          <a:prstGeom prst="rect">
            <a:avLst/>
          </a:prstGeom>
          <a:noFill/>
          <a:ln>
            <a:solidFill>
              <a:schemeClr val="tx1"/>
            </a:solidFill>
          </a:ln>
        </p:spPr>
      </p:pic>
      <p:pic>
        <p:nvPicPr>
          <p:cNvPr id="2060" name="Picture 12" descr="C:\Alec\versioned\presentations\2010 SIGGRAPH 3D Modeling with Silhouettes\zbrush.jpg"/>
          <p:cNvPicPr>
            <a:picLocks noChangeAspect="1" noChangeArrowheads="1"/>
          </p:cNvPicPr>
          <p:nvPr/>
        </p:nvPicPr>
        <p:blipFill>
          <a:blip r:embed="rId10" cstate="print"/>
          <a:srcRect/>
          <a:stretch>
            <a:fillRect/>
          </a:stretch>
        </p:blipFill>
        <p:spPr bwMode="auto">
          <a:xfrm>
            <a:off x="2743200" y="3181350"/>
            <a:ext cx="798792" cy="685800"/>
          </a:xfrm>
          <a:prstGeom prst="rect">
            <a:avLst/>
          </a:prstGeom>
          <a:noFill/>
          <a:ln>
            <a:solidFill>
              <a:schemeClr val="tx1"/>
            </a:solidFill>
          </a:ln>
        </p:spPr>
      </p:pic>
      <p:sp>
        <p:nvSpPr>
          <p:cNvPr id="19" name="TextBox 18"/>
          <p:cNvSpPr txBox="1"/>
          <p:nvPr/>
        </p:nvSpPr>
        <p:spPr>
          <a:xfrm>
            <a:off x="1779915" y="2190750"/>
            <a:ext cx="827470" cy="261610"/>
          </a:xfrm>
          <a:prstGeom prst="rect">
            <a:avLst/>
          </a:prstGeom>
          <a:noFill/>
        </p:spPr>
        <p:txBody>
          <a:bodyPr wrap="none" rtlCol="0">
            <a:spAutoFit/>
          </a:bodyPr>
          <a:lstStyle/>
          <a:p>
            <a:pPr algn="ctr"/>
            <a:r>
              <a:rPr lang="en-US" sz="1100" dirty="0" err="1" smtClean="0"/>
              <a:t>SolidWorks</a:t>
            </a:r>
            <a:endParaRPr lang="en-US" sz="1100" dirty="0"/>
          </a:p>
        </p:txBody>
      </p:sp>
      <p:sp>
        <p:nvSpPr>
          <p:cNvPr id="20" name="TextBox 19"/>
          <p:cNvSpPr txBox="1"/>
          <p:nvPr/>
        </p:nvSpPr>
        <p:spPr>
          <a:xfrm>
            <a:off x="2844195" y="2190750"/>
            <a:ext cx="527709" cy="261610"/>
          </a:xfrm>
          <a:prstGeom prst="rect">
            <a:avLst/>
          </a:prstGeom>
          <a:noFill/>
        </p:spPr>
        <p:txBody>
          <a:bodyPr wrap="none" rtlCol="0">
            <a:spAutoFit/>
          </a:bodyPr>
          <a:lstStyle/>
          <a:p>
            <a:pPr algn="ctr"/>
            <a:r>
              <a:rPr lang="en-US" sz="1100" dirty="0" smtClean="0"/>
              <a:t>CATIA</a:t>
            </a:r>
            <a:endParaRPr lang="en-US" sz="1100" dirty="0"/>
          </a:p>
        </p:txBody>
      </p:sp>
      <p:sp>
        <p:nvSpPr>
          <p:cNvPr id="21" name="TextBox 20"/>
          <p:cNvSpPr txBox="1"/>
          <p:nvPr/>
        </p:nvSpPr>
        <p:spPr>
          <a:xfrm>
            <a:off x="1848479" y="3943350"/>
            <a:ext cx="660757" cy="261610"/>
          </a:xfrm>
          <a:prstGeom prst="rect">
            <a:avLst/>
          </a:prstGeom>
          <a:noFill/>
        </p:spPr>
        <p:txBody>
          <a:bodyPr wrap="none" rtlCol="0">
            <a:spAutoFit/>
          </a:bodyPr>
          <a:lstStyle/>
          <a:p>
            <a:pPr algn="ctr"/>
            <a:r>
              <a:rPr lang="en-US" sz="1100" dirty="0" err="1" smtClean="0"/>
              <a:t>Mudbox</a:t>
            </a:r>
            <a:endParaRPr lang="en-US" sz="1100" dirty="0"/>
          </a:p>
        </p:txBody>
      </p:sp>
      <p:sp>
        <p:nvSpPr>
          <p:cNvPr id="22" name="TextBox 21"/>
          <p:cNvSpPr txBox="1"/>
          <p:nvPr/>
        </p:nvSpPr>
        <p:spPr>
          <a:xfrm>
            <a:off x="2860168" y="3943350"/>
            <a:ext cx="579005" cy="261610"/>
          </a:xfrm>
          <a:prstGeom prst="rect">
            <a:avLst/>
          </a:prstGeom>
          <a:noFill/>
        </p:spPr>
        <p:txBody>
          <a:bodyPr wrap="none" rtlCol="0">
            <a:spAutoFit/>
          </a:bodyPr>
          <a:lstStyle/>
          <a:p>
            <a:pPr algn="ctr"/>
            <a:r>
              <a:rPr lang="en-US" sz="1100" dirty="0" err="1" smtClean="0"/>
              <a:t>ZBrush</a:t>
            </a:r>
            <a:endParaRPr lang="en-US" sz="1100" dirty="0"/>
          </a:p>
        </p:txBody>
      </p:sp>
      <p:sp>
        <p:nvSpPr>
          <p:cNvPr id="23" name="TextBox 22"/>
          <p:cNvSpPr txBox="1"/>
          <p:nvPr/>
        </p:nvSpPr>
        <p:spPr>
          <a:xfrm>
            <a:off x="4607156" y="2202398"/>
            <a:ext cx="726481" cy="261610"/>
          </a:xfrm>
          <a:prstGeom prst="rect">
            <a:avLst/>
          </a:prstGeom>
          <a:noFill/>
        </p:spPr>
        <p:txBody>
          <a:bodyPr wrap="none" rtlCol="0">
            <a:spAutoFit/>
          </a:bodyPr>
          <a:lstStyle/>
          <a:p>
            <a:pPr algn="ctr"/>
            <a:r>
              <a:rPr lang="en-US" sz="1100" dirty="0" err="1" smtClean="0"/>
              <a:t>SketchUp</a:t>
            </a:r>
            <a:endParaRPr lang="en-US" sz="1100" dirty="0"/>
          </a:p>
        </p:txBody>
      </p:sp>
      <p:grpSp>
        <p:nvGrpSpPr>
          <p:cNvPr id="3" name="Group 33"/>
          <p:cNvGrpSpPr/>
          <p:nvPr/>
        </p:nvGrpSpPr>
        <p:grpSpPr>
          <a:xfrm>
            <a:off x="6156809" y="1440398"/>
            <a:ext cx="1011815" cy="1008221"/>
            <a:chOff x="5251824" y="1440398"/>
            <a:chExt cx="1011815" cy="1008221"/>
          </a:xfrm>
        </p:grpSpPr>
        <p:pic>
          <p:nvPicPr>
            <p:cNvPr id="2054" name="Picture 6" descr="C:\Alec\versioned\presentations\2010 SIGGRAPH 3D Modeling with Silhouettes\analytic drawing of 3d scaffolds.png"/>
            <p:cNvPicPr>
              <a:picLocks noChangeAspect="1" noChangeArrowheads="1"/>
            </p:cNvPicPr>
            <p:nvPr/>
          </p:nvPicPr>
          <p:blipFill>
            <a:blip r:embed="rId11" cstate="print"/>
            <a:srcRect r="7648"/>
            <a:stretch>
              <a:fillRect/>
            </a:stretch>
          </p:blipFill>
          <p:spPr bwMode="auto">
            <a:xfrm>
              <a:off x="5410200" y="1440398"/>
              <a:ext cx="698365" cy="680582"/>
            </a:xfrm>
            <a:prstGeom prst="rect">
              <a:avLst/>
            </a:prstGeom>
            <a:noFill/>
            <a:ln>
              <a:solidFill>
                <a:schemeClr val="tx1"/>
              </a:solidFill>
            </a:ln>
          </p:spPr>
        </p:pic>
        <p:sp>
          <p:nvSpPr>
            <p:cNvPr id="24" name="TextBox 23"/>
            <p:cNvSpPr txBox="1"/>
            <p:nvPr/>
          </p:nvSpPr>
          <p:spPr>
            <a:xfrm>
              <a:off x="5251824" y="2202398"/>
              <a:ext cx="1011815" cy="246221"/>
            </a:xfrm>
            <a:prstGeom prst="rect">
              <a:avLst/>
            </a:prstGeom>
            <a:noFill/>
          </p:spPr>
          <p:txBody>
            <a:bodyPr wrap="none" rtlCol="0">
              <a:spAutoFit/>
            </a:bodyPr>
            <a:lstStyle/>
            <a:p>
              <a:pPr algn="ctr"/>
              <a:r>
                <a:rPr lang="en-US" sz="1000" dirty="0" smtClean="0"/>
                <a:t>[Schmidt, 2009]</a:t>
              </a:r>
              <a:endParaRPr lang="en-US" sz="1000" dirty="0"/>
            </a:p>
          </p:txBody>
        </p:sp>
      </p:grpSp>
      <p:grpSp>
        <p:nvGrpSpPr>
          <p:cNvPr id="4" name="Group 32"/>
          <p:cNvGrpSpPr/>
          <p:nvPr/>
        </p:nvGrpSpPr>
        <p:grpSpPr>
          <a:xfrm>
            <a:off x="5363120" y="1440398"/>
            <a:ext cx="910827" cy="1008221"/>
            <a:chOff x="5337573" y="1440398"/>
            <a:chExt cx="910827" cy="1008221"/>
          </a:xfrm>
        </p:grpSpPr>
        <p:pic>
          <p:nvPicPr>
            <p:cNvPr id="2058" name="Picture 10" descr="C:\Alec\versioned\presentations\2010 SIGGRAPH 3D Modeling with Silhouettes\optimization-based.png"/>
            <p:cNvPicPr>
              <a:picLocks noChangeAspect="1" noChangeArrowheads="1"/>
            </p:cNvPicPr>
            <p:nvPr/>
          </p:nvPicPr>
          <p:blipFill>
            <a:blip r:embed="rId12" cstate="print"/>
            <a:srcRect b="23994"/>
            <a:stretch>
              <a:fillRect/>
            </a:stretch>
          </p:blipFill>
          <p:spPr bwMode="auto">
            <a:xfrm>
              <a:off x="5375097" y="1440398"/>
              <a:ext cx="835819" cy="685800"/>
            </a:xfrm>
            <a:prstGeom prst="rect">
              <a:avLst/>
            </a:prstGeom>
            <a:noFill/>
            <a:ln>
              <a:solidFill>
                <a:schemeClr val="tx1"/>
              </a:solidFill>
            </a:ln>
          </p:spPr>
        </p:pic>
        <p:sp>
          <p:nvSpPr>
            <p:cNvPr id="25" name="TextBox 24"/>
            <p:cNvSpPr txBox="1"/>
            <p:nvPr/>
          </p:nvSpPr>
          <p:spPr>
            <a:xfrm>
              <a:off x="5337573" y="2202398"/>
              <a:ext cx="910827" cy="246221"/>
            </a:xfrm>
            <a:prstGeom prst="rect">
              <a:avLst/>
            </a:prstGeom>
            <a:noFill/>
          </p:spPr>
          <p:txBody>
            <a:bodyPr wrap="none" rtlCol="0">
              <a:spAutoFit/>
            </a:bodyPr>
            <a:lstStyle/>
            <a:p>
              <a:pPr algn="ctr"/>
              <a:r>
                <a:rPr lang="en-US" sz="1000" dirty="0" smtClean="0"/>
                <a:t>[</a:t>
              </a:r>
              <a:r>
                <a:rPr lang="en-US" sz="1000" dirty="0" err="1" smtClean="0"/>
                <a:t>Masry</a:t>
              </a:r>
              <a:r>
                <a:rPr lang="en-US" sz="1000" dirty="0" smtClean="0"/>
                <a:t>, 2007]</a:t>
              </a:r>
              <a:endParaRPr lang="en-US" sz="1000" dirty="0"/>
            </a:p>
          </p:txBody>
        </p:sp>
      </p:grpSp>
      <p:sp>
        <p:nvSpPr>
          <p:cNvPr id="26" name="TextBox 25"/>
          <p:cNvSpPr txBox="1"/>
          <p:nvPr/>
        </p:nvSpPr>
        <p:spPr>
          <a:xfrm>
            <a:off x="4488160" y="3943350"/>
            <a:ext cx="994182" cy="246221"/>
          </a:xfrm>
          <a:prstGeom prst="rect">
            <a:avLst/>
          </a:prstGeom>
          <a:noFill/>
        </p:spPr>
        <p:txBody>
          <a:bodyPr wrap="none" rtlCol="0">
            <a:spAutoFit/>
          </a:bodyPr>
          <a:lstStyle/>
          <a:p>
            <a:pPr algn="ctr"/>
            <a:r>
              <a:rPr lang="en-US" sz="1000" dirty="0" smtClean="0"/>
              <a:t>[Igarashi, 1999]</a:t>
            </a:r>
          </a:p>
        </p:txBody>
      </p:sp>
      <p:sp>
        <p:nvSpPr>
          <p:cNvPr id="27" name="TextBox 26"/>
          <p:cNvSpPr txBox="1"/>
          <p:nvPr/>
        </p:nvSpPr>
        <p:spPr>
          <a:xfrm>
            <a:off x="5294798" y="3943350"/>
            <a:ext cx="957313" cy="246221"/>
          </a:xfrm>
          <a:prstGeom prst="rect">
            <a:avLst/>
          </a:prstGeom>
          <a:noFill/>
        </p:spPr>
        <p:txBody>
          <a:bodyPr wrap="none" rtlCol="0">
            <a:spAutoFit/>
          </a:bodyPr>
          <a:lstStyle/>
          <a:p>
            <a:pPr algn="ctr"/>
            <a:r>
              <a:rPr lang="en-US" sz="1000" dirty="0" smtClean="0"/>
              <a:t>[</a:t>
            </a:r>
            <a:r>
              <a:rPr lang="en-US" sz="1000" dirty="0" err="1" smtClean="0"/>
              <a:t>Nealen</a:t>
            </a:r>
            <a:r>
              <a:rPr lang="en-US" sz="1000" dirty="0" smtClean="0"/>
              <a:t>, 2007]</a:t>
            </a:r>
            <a:endParaRPr lang="en-US" sz="1000" dirty="0"/>
          </a:p>
        </p:txBody>
      </p:sp>
      <p:sp>
        <p:nvSpPr>
          <p:cNvPr id="28" name="TextBox 27"/>
          <p:cNvSpPr txBox="1"/>
          <p:nvPr/>
        </p:nvSpPr>
        <p:spPr>
          <a:xfrm>
            <a:off x="6074035" y="3943350"/>
            <a:ext cx="989373" cy="246221"/>
          </a:xfrm>
          <a:prstGeom prst="rect">
            <a:avLst/>
          </a:prstGeom>
          <a:noFill/>
        </p:spPr>
        <p:txBody>
          <a:bodyPr wrap="none" rtlCol="0">
            <a:spAutoFit/>
          </a:bodyPr>
          <a:lstStyle/>
          <a:p>
            <a:pPr algn="ctr"/>
            <a:r>
              <a:rPr lang="en-US" sz="1000" dirty="0" smtClean="0"/>
              <a:t>[</a:t>
            </a:r>
            <a:r>
              <a:rPr lang="en-US" sz="1000" dirty="0" err="1" smtClean="0"/>
              <a:t>Gingold</a:t>
            </a:r>
            <a:r>
              <a:rPr lang="en-US" sz="1000" dirty="0" smtClean="0"/>
              <a:t>, 2009]</a:t>
            </a:r>
          </a:p>
        </p:txBody>
      </p:sp>
      <p:pic>
        <p:nvPicPr>
          <p:cNvPr id="1026" name="Picture 2" descr="C:\Alec\versioned\presentations\2010 SIGGRAPH 3D Modeling with Silhouettes\teaser.png"/>
          <p:cNvPicPr>
            <a:picLocks noChangeAspect="1" noChangeArrowheads="1"/>
          </p:cNvPicPr>
          <p:nvPr/>
        </p:nvPicPr>
        <p:blipFill>
          <a:blip r:embed="rId13" cstate="print"/>
          <a:srcRect l="121" t="-28225" r="66052" b="-27015"/>
          <a:stretch>
            <a:fillRect/>
          </a:stretch>
        </p:blipFill>
        <p:spPr bwMode="auto">
          <a:xfrm>
            <a:off x="7116208" y="1428750"/>
            <a:ext cx="908574" cy="705301"/>
          </a:xfrm>
          <a:prstGeom prst="rect">
            <a:avLst/>
          </a:prstGeom>
          <a:noFill/>
          <a:ln w="38100">
            <a:solidFill>
              <a:schemeClr val="tx1"/>
            </a:solidFill>
          </a:ln>
        </p:spPr>
      </p:pic>
      <p:sp>
        <p:nvSpPr>
          <p:cNvPr id="30" name="TextBox 29"/>
          <p:cNvSpPr txBox="1"/>
          <p:nvPr/>
        </p:nvSpPr>
        <p:spPr>
          <a:xfrm>
            <a:off x="7051391" y="2148344"/>
            <a:ext cx="1027845" cy="400110"/>
          </a:xfrm>
          <a:prstGeom prst="rect">
            <a:avLst/>
          </a:prstGeom>
          <a:noFill/>
        </p:spPr>
        <p:txBody>
          <a:bodyPr wrap="none" rtlCol="0">
            <a:spAutoFit/>
          </a:bodyPr>
          <a:lstStyle/>
          <a:p>
            <a:pPr algn="ctr"/>
            <a:r>
              <a:rPr lang="en-US" sz="1000" dirty="0" smtClean="0"/>
              <a:t>3D Modeling</a:t>
            </a:r>
            <a:br>
              <a:rPr lang="en-US" sz="1000" dirty="0" smtClean="0"/>
            </a:br>
            <a:r>
              <a:rPr lang="en-US" sz="1000" dirty="0" smtClean="0"/>
              <a:t>with Silhouettes</a:t>
            </a:r>
            <a:endParaRPr lang="en-US" sz="1000" dirty="0"/>
          </a:p>
        </p:txBody>
      </p:sp>
      <p:sp>
        <p:nvSpPr>
          <p:cNvPr id="33" name="Oval 32"/>
          <p:cNvSpPr/>
          <p:nvPr/>
        </p:nvSpPr>
        <p:spPr>
          <a:xfrm>
            <a:off x="5246152" y="1276350"/>
            <a:ext cx="1143000" cy="990600"/>
          </a:xfrm>
          <a:prstGeom prst="ellipse">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4953000" y="4552950"/>
            <a:ext cx="1842812" cy="461665"/>
          </a:xfrm>
          <a:prstGeom prst="rect">
            <a:avLst/>
          </a:prstGeom>
          <a:noFill/>
        </p:spPr>
        <p:txBody>
          <a:bodyPr wrap="none" rtlCol="0">
            <a:spAutoFit/>
          </a:bodyPr>
          <a:lstStyle/>
          <a:p>
            <a:r>
              <a:rPr lang="en-US" sz="2400" dirty="0" smtClean="0"/>
              <a:t>Sketch-Based</a:t>
            </a:r>
            <a:endParaRPr lang="en-US" sz="2400" dirty="0"/>
          </a:p>
        </p:txBody>
      </p:sp>
      <p:sp>
        <p:nvSpPr>
          <p:cNvPr id="35" name="Oval 34"/>
          <p:cNvSpPr/>
          <p:nvPr/>
        </p:nvSpPr>
        <p:spPr>
          <a:xfrm>
            <a:off x="6055232" y="3016814"/>
            <a:ext cx="1013896" cy="990600"/>
          </a:xfrm>
          <a:prstGeom prst="ellipse">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Slide Number Placeholder 35"/>
          <p:cNvSpPr>
            <a:spLocks noGrp="1"/>
          </p:cNvSpPr>
          <p:nvPr>
            <p:ph type="sldNum" sz="quarter" idx="12"/>
          </p:nvPr>
        </p:nvSpPr>
        <p:spPr/>
        <p:txBody>
          <a:bodyPr/>
          <a:lstStyle/>
          <a:p>
            <a:fld id="{D181A385-ACFF-48E9-8DB1-AFC648F7E614}" type="slidenum">
              <a:rPr lang="en-US" smtClean="0"/>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Modelers</a:t>
            </a:r>
            <a:endParaRPr lang="en-US" dirty="0"/>
          </a:p>
        </p:txBody>
      </p:sp>
      <p:cxnSp>
        <p:nvCxnSpPr>
          <p:cNvPr id="5" name="Straight Connector 4"/>
          <p:cNvCxnSpPr/>
          <p:nvPr/>
        </p:nvCxnSpPr>
        <p:spPr>
          <a:xfrm>
            <a:off x="1371600" y="2800350"/>
            <a:ext cx="6781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2426751" y="2800350"/>
            <a:ext cx="3352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828800" y="4552950"/>
            <a:ext cx="1512209" cy="461665"/>
          </a:xfrm>
          <a:prstGeom prst="rect">
            <a:avLst/>
          </a:prstGeom>
          <a:noFill/>
        </p:spPr>
        <p:txBody>
          <a:bodyPr wrap="none" rtlCol="0">
            <a:spAutoFit/>
          </a:bodyPr>
          <a:lstStyle/>
          <a:p>
            <a:r>
              <a:rPr lang="en-US" sz="2400" dirty="0" smtClean="0"/>
              <a:t>Traditional</a:t>
            </a:r>
            <a:endParaRPr lang="en-US" sz="2400" dirty="0"/>
          </a:p>
        </p:txBody>
      </p:sp>
      <p:sp>
        <p:nvSpPr>
          <p:cNvPr id="10" name="TextBox 9"/>
          <p:cNvSpPr txBox="1"/>
          <p:nvPr/>
        </p:nvSpPr>
        <p:spPr>
          <a:xfrm>
            <a:off x="609600" y="1207077"/>
            <a:ext cx="553998" cy="1467709"/>
          </a:xfrm>
          <a:prstGeom prst="rect">
            <a:avLst/>
          </a:prstGeom>
          <a:noFill/>
        </p:spPr>
        <p:txBody>
          <a:bodyPr vert="vert270" wrap="none" rtlCol="0">
            <a:spAutoFit/>
          </a:bodyPr>
          <a:lstStyle/>
          <a:p>
            <a:r>
              <a:rPr lang="en-US" sz="2400" dirty="0" smtClean="0"/>
              <a:t>Man-made</a:t>
            </a:r>
            <a:endParaRPr lang="en-US" sz="2400" dirty="0"/>
          </a:p>
        </p:txBody>
      </p:sp>
      <p:sp>
        <p:nvSpPr>
          <p:cNvPr id="11" name="TextBox 10"/>
          <p:cNvSpPr txBox="1"/>
          <p:nvPr/>
        </p:nvSpPr>
        <p:spPr>
          <a:xfrm>
            <a:off x="609600" y="3232171"/>
            <a:ext cx="553998" cy="1116331"/>
          </a:xfrm>
          <a:prstGeom prst="rect">
            <a:avLst/>
          </a:prstGeom>
          <a:noFill/>
        </p:spPr>
        <p:txBody>
          <a:bodyPr vert="vert270" wrap="none" rtlCol="0">
            <a:spAutoFit/>
          </a:bodyPr>
          <a:lstStyle/>
          <a:p>
            <a:r>
              <a:rPr lang="en-US" sz="2400" dirty="0" smtClean="0"/>
              <a:t>Organic </a:t>
            </a:r>
          </a:p>
        </p:txBody>
      </p:sp>
      <p:pic>
        <p:nvPicPr>
          <p:cNvPr id="2050" name="Picture 2" descr="C:\Alec\versioned\presentations\2010 SIGGRAPH 3D Modeling with Silhouettes\teddy.jpg"/>
          <p:cNvPicPr>
            <a:picLocks noChangeAspect="1" noChangeArrowheads="1"/>
          </p:cNvPicPr>
          <p:nvPr/>
        </p:nvPicPr>
        <p:blipFill>
          <a:blip r:embed="rId3" cstate="print"/>
          <a:srcRect l="13028" t="9091" r="23988" b="9713"/>
          <a:stretch>
            <a:fillRect/>
          </a:stretch>
        </p:blipFill>
        <p:spPr bwMode="auto">
          <a:xfrm>
            <a:off x="4635316" y="3181350"/>
            <a:ext cx="699861" cy="685800"/>
          </a:xfrm>
          <a:prstGeom prst="rect">
            <a:avLst/>
          </a:prstGeom>
          <a:noFill/>
          <a:ln>
            <a:solidFill>
              <a:schemeClr val="tx1"/>
            </a:solidFill>
          </a:ln>
        </p:spPr>
      </p:pic>
      <p:pic>
        <p:nvPicPr>
          <p:cNvPr id="2051" name="Picture 3" descr="C:\Alec\versioned\presentations\2010 SIGGRAPH 3D Modeling with Silhouettes\fibermesh.png"/>
          <p:cNvPicPr>
            <a:picLocks noChangeAspect="1" noChangeArrowheads="1"/>
          </p:cNvPicPr>
          <p:nvPr/>
        </p:nvPicPr>
        <p:blipFill>
          <a:blip r:embed="rId4" cstate="print"/>
          <a:srcRect/>
          <a:stretch>
            <a:fillRect/>
          </a:stretch>
        </p:blipFill>
        <p:spPr bwMode="auto">
          <a:xfrm>
            <a:off x="5421848" y="3181350"/>
            <a:ext cx="715192" cy="685800"/>
          </a:xfrm>
          <a:prstGeom prst="rect">
            <a:avLst/>
          </a:prstGeom>
          <a:noFill/>
          <a:ln>
            <a:solidFill>
              <a:schemeClr val="tx1"/>
            </a:solidFill>
          </a:ln>
        </p:spPr>
      </p:pic>
      <p:pic>
        <p:nvPicPr>
          <p:cNvPr id="2053" name="Picture 5" descr="C:\Alec\versioned\presentations\2010 SIGGRAPH 3D Modeling with Silhouettes\sketchup.jpg"/>
          <p:cNvPicPr>
            <a:picLocks noChangeAspect="1" noChangeArrowheads="1"/>
          </p:cNvPicPr>
          <p:nvPr/>
        </p:nvPicPr>
        <p:blipFill>
          <a:blip r:embed="rId5" cstate="print"/>
          <a:srcRect/>
          <a:stretch>
            <a:fillRect/>
          </a:stretch>
        </p:blipFill>
        <p:spPr bwMode="auto">
          <a:xfrm>
            <a:off x="4636552" y="1440398"/>
            <a:ext cx="685800" cy="685800"/>
          </a:xfrm>
          <a:prstGeom prst="rect">
            <a:avLst/>
          </a:prstGeom>
          <a:noFill/>
          <a:ln>
            <a:solidFill>
              <a:schemeClr val="tx1"/>
            </a:solidFill>
          </a:ln>
        </p:spPr>
      </p:pic>
      <p:pic>
        <p:nvPicPr>
          <p:cNvPr id="2055" name="Picture 7" descr="C:\Alec\versioned\presentations\2010 SIGGRAPH 3D Modeling with Silhouettes\solidworks.gif"/>
          <p:cNvPicPr>
            <a:picLocks noChangeAspect="1" noChangeArrowheads="1"/>
          </p:cNvPicPr>
          <p:nvPr/>
        </p:nvPicPr>
        <p:blipFill>
          <a:blip r:embed="rId6" cstate="print"/>
          <a:srcRect/>
          <a:stretch>
            <a:fillRect/>
          </a:stretch>
        </p:blipFill>
        <p:spPr bwMode="auto">
          <a:xfrm>
            <a:off x="1752600" y="1428750"/>
            <a:ext cx="871096" cy="685800"/>
          </a:xfrm>
          <a:prstGeom prst="rect">
            <a:avLst/>
          </a:prstGeom>
          <a:noFill/>
          <a:ln>
            <a:solidFill>
              <a:schemeClr val="tx1"/>
            </a:solidFill>
          </a:ln>
        </p:spPr>
      </p:pic>
      <p:pic>
        <p:nvPicPr>
          <p:cNvPr id="2056" name="Picture 8" descr="C:\Alec\versioned\presentations\2010 SIGGRAPH 3D Modeling with Silhouettes\catia.jpg"/>
          <p:cNvPicPr>
            <a:picLocks noChangeAspect="1" noChangeArrowheads="1"/>
          </p:cNvPicPr>
          <p:nvPr/>
        </p:nvPicPr>
        <p:blipFill>
          <a:blip r:embed="rId7" cstate="print"/>
          <a:srcRect/>
          <a:stretch>
            <a:fillRect/>
          </a:stretch>
        </p:blipFill>
        <p:spPr bwMode="auto">
          <a:xfrm>
            <a:off x="2700370" y="1428750"/>
            <a:ext cx="857250" cy="685800"/>
          </a:xfrm>
          <a:prstGeom prst="rect">
            <a:avLst/>
          </a:prstGeom>
          <a:noFill/>
          <a:ln>
            <a:solidFill>
              <a:schemeClr val="tx1"/>
            </a:solidFill>
          </a:ln>
        </p:spPr>
      </p:pic>
      <p:pic>
        <p:nvPicPr>
          <p:cNvPr id="2057" name="Picture 9" descr="C:\Alec\versioned\presentations\2010 SIGGRAPH 3D Modeling with Silhouettes\mudbox.jpeg"/>
          <p:cNvPicPr>
            <a:picLocks noChangeAspect="1" noChangeArrowheads="1"/>
          </p:cNvPicPr>
          <p:nvPr/>
        </p:nvPicPr>
        <p:blipFill>
          <a:blip r:embed="rId8" cstate="print"/>
          <a:srcRect/>
          <a:stretch>
            <a:fillRect/>
          </a:stretch>
        </p:blipFill>
        <p:spPr bwMode="auto">
          <a:xfrm>
            <a:off x="1752600" y="3181350"/>
            <a:ext cx="914400" cy="685800"/>
          </a:xfrm>
          <a:prstGeom prst="rect">
            <a:avLst/>
          </a:prstGeom>
          <a:noFill/>
          <a:ln>
            <a:solidFill>
              <a:schemeClr val="tx1"/>
            </a:solidFill>
          </a:ln>
        </p:spPr>
      </p:pic>
      <p:pic>
        <p:nvPicPr>
          <p:cNvPr id="2059" name="Picture 11" descr="C:\Alec\versioned\presentations\2010 SIGGRAPH 3D Modeling with Silhouettes\structured annotations.png"/>
          <p:cNvPicPr>
            <a:picLocks noChangeAspect="1" noChangeArrowheads="1"/>
          </p:cNvPicPr>
          <p:nvPr/>
        </p:nvPicPr>
        <p:blipFill>
          <a:blip r:embed="rId9" cstate="print"/>
          <a:srcRect/>
          <a:stretch>
            <a:fillRect/>
          </a:stretch>
        </p:blipFill>
        <p:spPr bwMode="auto">
          <a:xfrm>
            <a:off x="6219280" y="3181350"/>
            <a:ext cx="699584" cy="685799"/>
          </a:xfrm>
          <a:prstGeom prst="rect">
            <a:avLst/>
          </a:prstGeom>
          <a:noFill/>
          <a:ln>
            <a:solidFill>
              <a:schemeClr val="tx1"/>
            </a:solidFill>
          </a:ln>
        </p:spPr>
      </p:pic>
      <p:pic>
        <p:nvPicPr>
          <p:cNvPr id="2060" name="Picture 12" descr="C:\Alec\versioned\presentations\2010 SIGGRAPH 3D Modeling with Silhouettes\zbrush.jpg"/>
          <p:cNvPicPr>
            <a:picLocks noChangeAspect="1" noChangeArrowheads="1"/>
          </p:cNvPicPr>
          <p:nvPr/>
        </p:nvPicPr>
        <p:blipFill>
          <a:blip r:embed="rId10" cstate="print"/>
          <a:srcRect/>
          <a:stretch>
            <a:fillRect/>
          </a:stretch>
        </p:blipFill>
        <p:spPr bwMode="auto">
          <a:xfrm>
            <a:off x="2743200" y="3181350"/>
            <a:ext cx="798792" cy="685800"/>
          </a:xfrm>
          <a:prstGeom prst="rect">
            <a:avLst/>
          </a:prstGeom>
          <a:noFill/>
          <a:ln>
            <a:solidFill>
              <a:schemeClr val="tx1"/>
            </a:solidFill>
          </a:ln>
        </p:spPr>
      </p:pic>
      <p:sp>
        <p:nvSpPr>
          <p:cNvPr id="19" name="TextBox 18"/>
          <p:cNvSpPr txBox="1"/>
          <p:nvPr/>
        </p:nvSpPr>
        <p:spPr>
          <a:xfrm>
            <a:off x="1779915" y="2190750"/>
            <a:ext cx="827470" cy="261610"/>
          </a:xfrm>
          <a:prstGeom prst="rect">
            <a:avLst/>
          </a:prstGeom>
          <a:noFill/>
        </p:spPr>
        <p:txBody>
          <a:bodyPr wrap="none" rtlCol="0">
            <a:spAutoFit/>
          </a:bodyPr>
          <a:lstStyle/>
          <a:p>
            <a:pPr algn="ctr"/>
            <a:r>
              <a:rPr lang="en-US" sz="1100" dirty="0" err="1" smtClean="0"/>
              <a:t>SolidWorks</a:t>
            </a:r>
            <a:endParaRPr lang="en-US" sz="1100" dirty="0"/>
          </a:p>
        </p:txBody>
      </p:sp>
      <p:sp>
        <p:nvSpPr>
          <p:cNvPr id="20" name="TextBox 19"/>
          <p:cNvSpPr txBox="1"/>
          <p:nvPr/>
        </p:nvSpPr>
        <p:spPr>
          <a:xfrm>
            <a:off x="2844195" y="2190750"/>
            <a:ext cx="527709" cy="261610"/>
          </a:xfrm>
          <a:prstGeom prst="rect">
            <a:avLst/>
          </a:prstGeom>
          <a:noFill/>
        </p:spPr>
        <p:txBody>
          <a:bodyPr wrap="none" rtlCol="0">
            <a:spAutoFit/>
          </a:bodyPr>
          <a:lstStyle/>
          <a:p>
            <a:pPr algn="ctr"/>
            <a:r>
              <a:rPr lang="en-US" sz="1100" dirty="0" smtClean="0"/>
              <a:t>CATIA</a:t>
            </a:r>
            <a:endParaRPr lang="en-US" sz="1100" dirty="0"/>
          </a:p>
        </p:txBody>
      </p:sp>
      <p:sp>
        <p:nvSpPr>
          <p:cNvPr id="21" name="TextBox 20"/>
          <p:cNvSpPr txBox="1"/>
          <p:nvPr/>
        </p:nvSpPr>
        <p:spPr>
          <a:xfrm>
            <a:off x="1848479" y="3943350"/>
            <a:ext cx="660757" cy="261610"/>
          </a:xfrm>
          <a:prstGeom prst="rect">
            <a:avLst/>
          </a:prstGeom>
          <a:noFill/>
        </p:spPr>
        <p:txBody>
          <a:bodyPr wrap="none" rtlCol="0">
            <a:spAutoFit/>
          </a:bodyPr>
          <a:lstStyle/>
          <a:p>
            <a:pPr algn="ctr"/>
            <a:r>
              <a:rPr lang="en-US" sz="1100" dirty="0" err="1" smtClean="0"/>
              <a:t>Mudbox</a:t>
            </a:r>
            <a:endParaRPr lang="en-US" sz="1100" dirty="0"/>
          </a:p>
        </p:txBody>
      </p:sp>
      <p:sp>
        <p:nvSpPr>
          <p:cNvPr id="22" name="TextBox 21"/>
          <p:cNvSpPr txBox="1"/>
          <p:nvPr/>
        </p:nvSpPr>
        <p:spPr>
          <a:xfrm>
            <a:off x="2860168" y="3943350"/>
            <a:ext cx="579005" cy="261610"/>
          </a:xfrm>
          <a:prstGeom prst="rect">
            <a:avLst/>
          </a:prstGeom>
          <a:noFill/>
        </p:spPr>
        <p:txBody>
          <a:bodyPr wrap="none" rtlCol="0">
            <a:spAutoFit/>
          </a:bodyPr>
          <a:lstStyle/>
          <a:p>
            <a:pPr algn="ctr"/>
            <a:r>
              <a:rPr lang="en-US" sz="1100" dirty="0" err="1" smtClean="0"/>
              <a:t>ZBrush</a:t>
            </a:r>
            <a:endParaRPr lang="en-US" sz="1100" dirty="0"/>
          </a:p>
        </p:txBody>
      </p:sp>
      <p:sp>
        <p:nvSpPr>
          <p:cNvPr id="23" name="TextBox 22"/>
          <p:cNvSpPr txBox="1"/>
          <p:nvPr/>
        </p:nvSpPr>
        <p:spPr>
          <a:xfrm>
            <a:off x="4607156" y="2202398"/>
            <a:ext cx="726481" cy="261610"/>
          </a:xfrm>
          <a:prstGeom prst="rect">
            <a:avLst/>
          </a:prstGeom>
          <a:noFill/>
        </p:spPr>
        <p:txBody>
          <a:bodyPr wrap="none" rtlCol="0">
            <a:spAutoFit/>
          </a:bodyPr>
          <a:lstStyle/>
          <a:p>
            <a:pPr algn="ctr"/>
            <a:r>
              <a:rPr lang="en-US" sz="1100" dirty="0" err="1" smtClean="0"/>
              <a:t>SketchUp</a:t>
            </a:r>
            <a:endParaRPr lang="en-US" sz="1100" dirty="0"/>
          </a:p>
        </p:txBody>
      </p:sp>
      <p:grpSp>
        <p:nvGrpSpPr>
          <p:cNvPr id="3" name="Group 33"/>
          <p:cNvGrpSpPr/>
          <p:nvPr/>
        </p:nvGrpSpPr>
        <p:grpSpPr>
          <a:xfrm>
            <a:off x="6156809" y="1440398"/>
            <a:ext cx="1011815" cy="1008221"/>
            <a:chOff x="5251824" y="1440398"/>
            <a:chExt cx="1011815" cy="1008221"/>
          </a:xfrm>
        </p:grpSpPr>
        <p:pic>
          <p:nvPicPr>
            <p:cNvPr id="2054" name="Picture 6" descr="C:\Alec\versioned\presentations\2010 SIGGRAPH 3D Modeling with Silhouettes\analytic drawing of 3d scaffolds.png"/>
            <p:cNvPicPr>
              <a:picLocks noChangeAspect="1" noChangeArrowheads="1"/>
            </p:cNvPicPr>
            <p:nvPr/>
          </p:nvPicPr>
          <p:blipFill>
            <a:blip r:embed="rId11" cstate="print"/>
            <a:srcRect r="7648"/>
            <a:stretch>
              <a:fillRect/>
            </a:stretch>
          </p:blipFill>
          <p:spPr bwMode="auto">
            <a:xfrm>
              <a:off x="5410200" y="1440398"/>
              <a:ext cx="698365" cy="680582"/>
            </a:xfrm>
            <a:prstGeom prst="rect">
              <a:avLst/>
            </a:prstGeom>
            <a:noFill/>
            <a:ln>
              <a:solidFill>
                <a:schemeClr val="tx1"/>
              </a:solidFill>
            </a:ln>
          </p:spPr>
        </p:pic>
        <p:sp>
          <p:nvSpPr>
            <p:cNvPr id="24" name="TextBox 23"/>
            <p:cNvSpPr txBox="1"/>
            <p:nvPr/>
          </p:nvSpPr>
          <p:spPr>
            <a:xfrm>
              <a:off x="5251824" y="2202398"/>
              <a:ext cx="1011815" cy="246221"/>
            </a:xfrm>
            <a:prstGeom prst="rect">
              <a:avLst/>
            </a:prstGeom>
            <a:noFill/>
          </p:spPr>
          <p:txBody>
            <a:bodyPr wrap="none" rtlCol="0">
              <a:spAutoFit/>
            </a:bodyPr>
            <a:lstStyle/>
            <a:p>
              <a:pPr algn="ctr"/>
              <a:r>
                <a:rPr lang="en-US" sz="1000" dirty="0" smtClean="0"/>
                <a:t>[Schmidt, 2009]</a:t>
              </a:r>
              <a:endParaRPr lang="en-US" sz="1000" dirty="0"/>
            </a:p>
          </p:txBody>
        </p:sp>
      </p:grpSp>
      <p:grpSp>
        <p:nvGrpSpPr>
          <p:cNvPr id="4" name="Group 32"/>
          <p:cNvGrpSpPr/>
          <p:nvPr/>
        </p:nvGrpSpPr>
        <p:grpSpPr>
          <a:xfrm>
            <a:off x="5363120" y="1440398"/>
            <a:ext cx="910827" cy="1008221"/>
            <a:chOff x="5337573" y="1440398"/>
            <a:chExt cx="910827" cy="1008221"/>
          </a:xfrm>
        </p:grpSpPr>
        <p:pic>
          <p:nvPicPr>
            <p:cNvPr id="2058" name="Picture 10" descr="C:\Alec\versioned\presentations\2010 SIGGRAPH 3D Modeling with Silhouettes\optimization-based.png"/>
            <p:cNvPicPr>
              <a:picLocks noChangeAspect="1" noChangeArrowheads="1"/>
            </p:cNvPicPr>
            <p:nvPr/>
          </p:nvPicPr>
          <p:blipFill>
            <a:blip r:embed="rId12" cstate="print"/>
            <a:srcRect b="23994"/>
            <a:stretch>
              <a:fillRect/>
            </a:stretch>
          </p:blipFill>
          <p:spPr bwMode="auto">
            <a:xfrm>
              <a:off x="5375097" y="1440398"/>
              <a:ext cx="835819" cy="685800"/>
            </a:xfrm>
            <a:prstGeom prst="rect">
              <a:avLst/>
            </a:prstGeom>
            <a:noFill/>
            <a:ln>
              <a:solidFill>
                <a:schemeClr val="tx1"/>
              </a:solidFill>
            </a:ln>
          </p:spPr>
        </p:pic>
        <p:sp>
          <p:nvSpPr>
            <p:cNvPr id="25" name="TextBox 24"/>
            <p:cNvSpPr txBox="1"/>
            <p:nvPr/>
          </p:nvSpPr>
          <p:spPr>
            <a:xfrm>
              <a:off x="5337573" y="2202398"/>
              <a:ext cx="910827" cy="246221"/>
            </a:xfrm>
            <a:prstGeom prst="rect">
              <a:avLst/>
            </a:prstGeom>
            <a:noFill/>
          </p:spPr>
          <p:txBody>
            <a:bodyPr wrap="none" rtlCol="0">
              <a:spAutoFit/>
            </a:bodyPr>
            <a:lstStyle/>
            <a:p>
              <a:pPr algn="ctr"/>
              <a:r>
                <a:rPr lang="en-US" sz="1000" dirty="0" smtClean="0"/>
                <a:t>[</a:t>
              </a:r>
              <a:r>
                <a:rPr lang="en-US" sz="1000" dirty="0" err="1" smtClean="0"/>
                <a:t>Masry</a:t>
              </a:r>
              <a:r>
                <a:rPr lang="en-US" sz="1000" dirty="0" smtClean="0"/>
                <a:t>, 2007]</a:t>
              </a:r>
              <a:endParaRPr lang="en-US" sz="1000" dirty="0"/>
            </a:p>
          </p:txBody>
        </p:sp>
      </p:grpSp>
      <p:sp>
        <p:nvSpPr>
          <p:cNvPr id="26" name="TextBox 25"/>
          <p:cNvSpPr txBox="1"/>
          <p:nvPr/>
        </p:nvSpPr>
        <p:spPr>
          <a:xfrm>
            <a:off x="4488160" y="3943350"/>
            <a:ext cx="994182" cy="246221"/>
          </a:xfrm>
          <a:prstGeom prst="rect">
            <a:avLst/>
          </a:prstGeom>
          <a:noFill/>
        </p:spPr>
        <p:txBody>
          <a:bodyPr wrap="none" rtlCol="0">
            <a:spAutoFit/>
          </a:bodyPr>
          <a:lstStyle/>
          <a:p>
            <a:pPr algn="ctr"/>
            <a:r>
              <a:rPr lang="en-US" sz="1000" dirty="0" smtClean="0"/>
              <a:t>[Igarashi, 1999]</a:t>
            </a:r>
          </a:p>
        </p:txBody>
      </p:sp>
      <p:sp>
        <p:nvSpPr>
          <p:cNvPr id="27" name="TextBox 26"/>
          <p:cNvSpPr txBox="1"/>
          <p:nvPr/>
        </p:nvSpPr>
        <p:spPr>
          <a:xfrm>
            <a:off x="5294798" y="3943350"/>
            <a:ext cx="957313" cy="246221"/>
          </a:xfrm>
          <a:prstGeom prst="rect">
            <a:avLst/>
          </a:prstGeom>
          <a:noFill/>
        </p:spPr>
        <p:txBody>
          <a:bodyPr wrap="none" rtlCol="0">
            <a:spAutoFit/>
          </a:bodyPr>
          <a:lstStyle/>
          <a:p>
            <a:pPr algn="ctr"/>
            <a:r>
              <a:rPr lang="en-US" sz="1000" dirty="0" smtClean="0"/>
              <a:t>[</a:t>
            </a:r>
            <a:r>
              <a:rPr lang="en-US" sz="1000" dirty="0" err="1" smtClean="0"/>
              <a:t>Nealen</a:t>
            </a:r>
            <a:r>
              <a:rPr lang="en-US" sz="1000" dirty="0" smtClean="0"/>
              <a:t>, 2007]</a:t>
            </a:r>
            <a:endParaRPr lang="en-US" sz="1000" dirty="0"/>
          </a:p>
        </p:txBody>
      </p:sp>
      <p:sp>
        <p:nvSpPr>
          <p:cNvPr id="28" name="TextBox 27"/>
          <p:cNvSpPr txBox="1"/>
          <p:nvPr/>
        </p:nvSpPr>
        <p:spPr>
          <a:xfrm>
            <a:off x="6074035" y="3943350"/>
            <a:ext cx="989373" cy="246221"/>
          </a:xfrm>
          <a:prstGeom prst="rect">
            <a:avLst/>
          </a:prstGeom>
          <a:noFill/>
        </p:spPr>
        <p:txBody>
          <a:bodyPr wrap="none" rtlCol="0">
            <a:spAutoFit/>
          </a:bodyPr>
          <a:lstStyle/>
          <a:p>
            <a:pPr algn="ctr"/>
            <a:r>
              <a:rPr lang="en-US" sz="1000" dirty="0" smtClean="0"/>
              <a:t>[</a:t>
            </a:r>
            <a:r>
              <a:rPr lang="en-US" sz="1000" dirty="0" err="1" smtClean="0"/>
              <a:t>Gingold</a:t>
            </a:r>
            <a:r>
              <a:rPr lang="en-US" sz="1000" dirty="0" smtClean="0"/>
              <a:t>, 2009]</a:t>
            </a:r>
          </a:p>
        </p:txBody>
      </p:sp>
      <p:pic>
        <p:nvPicPr>
          <p:cNvPr id="1026" name="Picture 2" descr="C:\Alec\versioned\presentations\2010 SIGGRAPH 3D Modeling with Silhouettes\teaser.png"/>
          <p:cNvPicPr>
            <a:picLocks noChangeAspect="1" noChangeArrowheads="1"/>
          </p:cNvPicPr>
          <p:nvPr/>
        </p:nvPicPr>
        <p:blipFill>
          <a:blip r:embed="rId13" cstate="print"/>
          <a:srcRect l="121" t="-28225" r="66052" b="-27015"/>
          <a:stretch>
            <a:fillRect/>
          </a:stretch>
        </p:blipFill>
        <p:spPr bwMode="auto">
          <a:xfrm>
            <a:off x="7116208" y="1428750"/>
            <a:ext cx="908574" cy="705301"/>
          </a:xfrm>
          <a:prstGeom prst="rect">
            <a:avLst/>
          </a:prstGeom>
          <a:noFill/>
          <a:ln w="38100">
            <a:solidFill>
              <a:schemeClr val="tx1"/>
            </a:solidFill>
          </a:ln>
        </p:spPr>
      </p:pic>
      <p:sp>
        <p:nvSpPr>
          <p:cNvPr id="30" name="TextBox 29"/>
          <p:cNvSpPr txBox="1"/>
          <p:nvPr/>
        </p:nvSpPr>
        <p:spPr>
          <a:xfrm>
            <a:off x="7051391" y="2148344"/>
            <a:ext cx="1027845" cy="400110"/>
          </a:xfrm>
          <a:prstGeom prst="rect">
            <a:avLst/>
          </a:prstGeom>
          <a:noFill/>
        </p:spPr>
        <p:txBody>
          <a:bodyPr wrap="none" rtlCol="0">
            <a:spAutoFit/>
          </a:bodyPr>
          <a:lstStyle/>
          <a:p>
            <a:pPr algn="ctr"/>
            <a:r>
              <a:rPr lang="en-US" sz="1000" dirty="0" smtClean="0"/>
              <a:t>3D Modeling</a:t>
            </a:r>
            <a:br>
              <a:rPr lang="en-US" sz="1000" dirty="0" smtClean="0"/>
            </a:br>
            <a:r>
              <a:rPr lang="en-US" sz="1000" dirty="0" smtClean="0"/>
              <a:t>with Silhouettes</a:t>
            </a:r>
            <a:endParaRPr lang="en-US" sz="1000" dirty="0"/>
          </a:p>
        </p:txBody>
      </p:sp>
      <p:sp>
        <p:nvSpPr>
          <p:cNvPr id="33" name="Oval 32"/>
          <p:cNvSpPr/>
          <p:nvPr/>
        </p:nvSpPr>
        <p:spPr>
          <a:xfrm>
            <a:off x="1465272" y="1276350"/>
            <a:ext cx="2362200" cy="990600"/>
          </a:xfrm>
          <a:prstGeom prst="ellipse">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4953000" y="4552950"/>
            <a:ext cx="1842812" cy="461665"/>
          </a:xfrm>
          <a:prstGeom prst="rect">
            <a:avLst/>
          </a:prstGeom>
          <a:noFill/>
        </p:spPr>
        <p:txBody>
          <a:bodyPr wrap="none" rtlCol="0">
            <a:spAutoFit/>
          </a:bodyPr>
          <a:lstStyle/>
          <a:p>
            <a:r>
              <a:rPr lang="en-US" sz="2400" dirty="0" smtClean="0"/>
              <a:t>Sketch-Based</a:t>
            </a:r>
            <a:endParaRPr lang="en-US" sz="2400" dirty="0"/>
          </a:p>
        </p:txBody>
      </p:sp>
      <p:sp>
        <p:nvSpPr>
          <p:cNvPr id="35" name="Slide Number Placeholder 34"/>
          <p:cNvSpPr>
            <a:spLocks noGrp="1"/>
          </p:cNvSpPr>
          <p:nvPr>
            <p:ph type="sldNum" sz="quarter" idx="12"/>
          </p:nvPr>
        </p:nvSpPr>
        <p:spPr/>
        <p:txBody>
          <a:bodyPr/>
          <a:lstStyle/>
          <a:p>
            <a:fld id="{D181A385-ACFF-48E9-8DB1-AFC648F7E614}" type="slidenum">
              <a:rPr lang="en-US" smtClean="0"/>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Silhouette Intersection</a:t>
            </a:r>
            <a:endParaRPr lang="en-US" dirty="0"/>
          </a:p>
        </p:txBody>
      </p:sp>
      <p:sp>
        <p:nvSpPr>
          <p:cNvPr id="3" name="Content Placeholder 2"/>
          <p:cNvSpPr>
            <a:spLocks noGrp="1"/>
          </p:cNvSpPr>
          <p:nvPr>
            <p:ph idx="1"/>
          </p:nvPr>
        </p:nvSpPr>
        <p:spPr>
          <a:xfrm>
            <a:off x="457200" y="1200151"/>
            <a:ext cx="4800600" cy="3394472"/>
          </a:xfrm>
        </p:spPr>
        <p:txBody>
          <a:bodyPr>
            <a:normAutofit/>
          </a:bodyPr>
          <a:lstStyle/>
          <a:p>
            <a:r>
              <a:rPr lang="en-US" sz="2800" dirty="0" smtClean="0"/>
              <a:t>Visual hull [</a:t>
            </a:r>
            <a:r>
              <a:rPr lang="en-US" sz="2800" dirty="0" err="1" smtClean="0"/>
              <a:t>Laurentini</a:t>
            </a:r>
            <a:r>
              <a:rPr lang="en-US" sz="2800" dirty="0" smtClean="0"/>
              <a:t>, 1994] used to build basic shape</a:t>
            </a:r>
          </a:p>
          <a:p>
            <a:r>
              <a:rPr lang="en-US" sz="2800" dirty="0" smtClean="0"/>
              <a:t>Not limited to convex hull</a:t>
            </a:r>
          </a:p>
          <a:p>
            <a:r>
              <a:rPr lang="en-US" sz="2800" dirty="0" smtClean="0"/>
              <a:t>No vertex correspondences</a:t>
            </a:r>
          </a:p>
          <a:p>
            <a:r>
              <a:rPr lang="en-US" sz="2800" dirty="0" smtClean="0"/>
              <a:t>Inconsistent silhouettes OK</a:t>
            </a:r>
          </a:p>
        </p:txBody>
      </p:sp>
      <p:sp>
        <p:nvSpPr>
          <p:cNvPr id="5" name="Slide Number Placeholder 4"/>
          <p:cNvSpPr>
            <a:spLocks noGrp="1"/>
          </p:cNvSpPr>
          <p:nvPr>
            <p:ph type="sldNum" sz="quarter" idx="12"/>
          </p:nvPr>
        </p:nvSpPr>
        <p:spPr/>
        <p:txBody>
          <a:bodyPr/>
          <a:lstStyle/>
          <a:p>
            <a:fld id="{D181A385-ACFF-48E9-8DB1-AFC648F7E614}" type="slidenum">
              <a:rPr lang="en-US" smtClean="0"/>
              <a:pPr/>
              <a:t>14</a:t>
            </a:fld>
            <a:endParaRPr lang="en-US"/>
          </a:p>
        </p:txBody>
      </p:sp>
      <p:pic>
        <p:nvPicPr>
          <p:cNvPr id="4" name="sig6.wmv">
            <a:hlinkClick r:id="" action="ppaction://media"/>
          </p:cNvPr>
          <p:cNvPicPr>
            <a:picLocks noRot="1" noChangeAspect="1"/>
          </p:cNvPicPr>
          <p:nvPr>
            <a:videoFile r:link="rId1"/>
          </p:nvPr>
        </p:nvPicPr>
        <p:blipFill>
          <a:blip r:embed="rId4" cstate="print"/>
          <a:stretch>
            <a:fillRect/>
          </a:stretch>
        </p:blipFill>
        <p:spPr>
          <a:xfrm>
            <a:off x="6934200" y="1028513"/>
            <a:ext cx="1904999" cy="1904999"/>
          </a:xfrm>
          <a:prstGeom prst="rect">
            <a:avLst/>
          </a:prstGeom>
        </p:spPr>
      </p:pic>
      <p:pic>
        <p:nvPicPr>
          <p:cNvPr id="7" name="Picture 6" descr="G.png"/>
          <p:cNvPicPr>
            <a:picLocks noChangeAspect="1"/>
          </p:cNvPicPr>
          <p:nvPr/>
        </p:nvPicPr>
        <p:blipFill>
          <a:blip r:embed="rId5" cstate="print"/>
          <a:stretch>
            <a:fillRect/>
          </a:stretch>
        </p:blipFill>
        <p:spPr>
          <a:xfrm>
            <a:off x="7427338" y="2933512"/>
            <a:ext cx="1154406" cy="1314638"/>
          </a:xfrm>
          <a:prstGeom prst="rect">
            <a:avLst/>
          </a:prstGeom>
        </p:spPr>
      </p:pic>
      <p:pic>
        <p:nvPicPr>
          <p:cNvPr id="8" name="Picture 7" descr="I.png"/>
          <p:cNvPicPr>
            <a:picLocks noChangeAspect="1"/>
          </p:cNvPicPr>
          <p:nvPr/>
        </p:nvPicPr>
        <p:blipFill>
          <a:blip r:embed="rId6" cstate="print"/>
          <a:srcRect l="978"/>
          <a:stretch>
            <a:fillRect/>
          </a:stretch>
        </p:blipFill>
        <p:spPr>
          <a:xfrm>
            <a:off x="5876925" y="1506089"/>
            <a:ext cx="973721" cy="1136007"/>
          </a:xfrm>
          <a:prstGeom prst="rect">
            <a:avLst/>
          </a:prstGeom>
          <a:ln>
            <a:noFill/>
          </a:ln>
        </p:spPr>
      </p:pic>
      <p:pic>
        <p:nvPicPr>
          <p:cNvPr id="9" name="Picture 8" descr="S.png"/>
          <p:cNvPicPr>
            <a:picLocks noChangeAspect="1"/>
          </p:cNvPicPr>
          <p:nvPr/>
        </p:nvPicPr>
        <p:blipFill>
          <a:blip r:embed="rId7" cstate="print"/>
          <a:stretch>
            <a:fillRect/>
          </a:stretch>
        </p:blipFill>
        <p:spPr>
          <a:xfrm>
            <a:off x="5867400" y="2933513"/>
            <a:ext cx="990530" cy="13146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il3d demo house 1.wmv">
            <a:hlinkClick r:id="" action="ppaction://media"/>
          </p:cNvPr>
          <p:cNvPicPr>
            <a:picLocks noGrp="1" noRot="1" noChangeAspect="1"/>
          </p:cNvPicPr>
          <p:nvPr>
            <p:ph idx="1"/>
            <a:videoFile r:link="rId1"/>
          </p:nvPr>
        </p:nvPicPr>
        <p:blipFill>
          <a:blip r:embed="rId4" cstate="print"/>
          <a:stretch>
            <a:fillRect/>
          </a:stretch>
        </p:blipFill>
        <p:spPr>
          <a:xfrm>
            <a:off x="0" y="0"/>
            <a:ext cx="9144000" cy="5148776"/>
          </a:xfrm>
          <a:prstGeom prst="rect">
            <a:avLst/>
          </a:prstGeom>
        </p:spPr>
      </p:pic>
      <p:sp>
        <p:nvSpPr>
          <p:cNvPr id="4" name="Slide Number Placeholder 3"/>
          <p:cNvSpPr>
            <a:spLocks noGrp="1"/>
          </p:cNvSpPr>
          <p:nvPr>
            <p:ph type="sldNum" sz="quarter" idx="12"/>
          </p:nvPr>
        </p:nvSpPr>
        <p:spPr/>
        <p:txBody>
          <a:bodyPr/>
          <a:lstStyle/>
          <a:p>
            <a:fld id="{D181A385-ACFF-48E9-8DB1-AFC648F7E614}" type="slidenum">
              <a:rPr lang="en-US" smtClean="0"/>
              <a:pPr/>
              <a:t>15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5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Constructive Solid Geometry</a:t>
            </a:r>
            <a:endParaRPr lang="en-US" dirty="0"/>
          </a:p>
        </p:txBody>
      </p:sp>
      <p:sp>
        <p:nvSpPr>
          <p:cNvPr id="3" name="Content Placeholder 2"/>
          <p:cNvSpPr>
            <a:spLocks noGrp="1"/>
          </p:cNvSpPr>
          <p:nvPr>
            <p:ph idx="1"/>
          </p:nvPr>
        </p:nvSpPr>
        <p:spPr/>
        <p:txBody>
          <a:bodyPr/>
          <a:lstStyle/>
          <a:p>
            <a:r>
              <a:rPr lang="en-US" dirty="0" smtClean="0"/>
              <a:t>Allows concavities</a:t>
            </a:r>
          </a:p>
          <a:p>
            <a:r>
              <a:rPr lang="en-US" dirty="0" smtClean="0"/>
              <a:t>Algorithm requires only 2D operations</a:t>
            </a:r>
            <a:endParaRPr lang="en-US" dirty="0"/>
          </a:p>
        </p:txBody>
      </p:sp>
      <p:grpSp>
        <p:nvGrpSpPr>
          <p:cNvPr id="8" name="Group 7"/>
          <p:cNvGrpSpPr/>
          <p:nvPr/>
        </p:nvGrpSpPr>
        <p:grpSpPr>
          <a:xfrm>
            <a:off x="918179" y="2596402"/>
            <a:ext cx="7536242" cy="1727948"/>
            <a:chOff x="1143000" y="2647950"/>
            <a:chExt cx="7086600" cy="1624852"/>
          </a:xfrm>
        </p:grpSpPr>
        <p:pic>
          <p:nvPicPr>
            <p:cNvPr id="4" name="Picture 6" descr="C:\Alec\versioned\presentations\2010 SIGGRAPH 3D Modeling with Silhouettes\teamuga.png"/>
            <p:cNvPicPr>
              <a:picLocks noChangeAspect="1" noChangeArrowheads="1"/>
            </p:cNvPicPr>
            <p:nvPr/>
          </p:nvPicPr>
          <p:blipFill>
            <a:blip r:embed="rId3" cstate="print"/>
            <a:srcRect/>
            <a:stretch>
              <a:fillRect/>
            </a:stretch>
          </p:blipFill>
          <p:spPr bwMode="auto">
            <a:xfrm>
              <a:off x="1143000" y="2804170"/>
              <a:ext cx="1776585" cy="1367780"/>
            </a:xfrm>
            <a:prstGeom prst="rect">
              <a:avLst/>
            </a:prstGeom>
            <a:noFill/>
          </p:spPr>
        </p:pic>
        <p:pic>
          <p:nvPicPr>
            <p:cNvPr id="5" name="Picture 7" descr="C:\Alec\versioned\presentations\2010 SIGGRAPH 3D Modeling with Silhouettes\teamugb.png"/>
            <p:cNvPicPr>
              <a:picLocks noChangeAspect="1" noChangeArrowheads="1"/>
            </p:cNvPicPr>
            <p:nvPr/>
          </p:nvPicPr>
          <p:blipFill>
            <a:blip r:embed="rId4" cstate="print"/>
            <a:srcRect/>
            <a:stretch>
              <a:fillRect/>
            </a:stretch>
          </p:blipFill>
          <p:spPr bwMode="auto">
            <a:xfrm>
              <a:off x="3279148" y="2800350"/>
              <a:ext cx="1826252" cy="1371600"/>
            </a:xfrm>
            <a:prstGeom prst="rect">
              <a:avLst/>
            </a:prstGeom>
            <a:noFill/>
          </p:spPr>
        </p:pic>
        <p:pic>
          <p:nvPicPr>
            <p:cNvPr id="6" name="Picture 8" descr="C:\Alec\versioned\presentations\2010 SIGGRAPH 3D Modeling with Silhouettes\teamugc.png"/>
            <p:cNvPicPr>
              <a:picLocks noChangeAspect="1" noChangeArrowheads="1"/>
            </p:cNvPicPr>
            <p:nvPr/>
          </p:nvPicPr>
          <p:blipFill>
            <a:blip r:embed="rId5" cstate="print"/>
            <a:srcRect/>
            <a:stretch>
              <a:fillRect/>
            </a:stretch>
          </p:blipFill>
          <p:spPr bwMode="auto">
            <a:xfrm>
              <a:off x="6705600" y="2647950"/>
              <a:ext cx="1524000" cy="1624852"/>
            </a:xfrm>
            <a:prstGeom prst="rect">
              <a:avLst/>
            </a:prstGeom>
            <a:noFill/>
          </p:spPr>
        </p:pic>
        <p:sp>
          <p:nvSpPr>
            <p:cNvPr id="7" name="Right Arrow 6"/>
            <p:cNvSpPr/>
            <p:nvPr/>
          </p:nvSpPr>
          <p:spPr>
            <a:xfrm>
              <a:off x="5334000" y="3206750"/>
              <a:ext cx="762000" cy="660400"/>
            </a:xfrm>
            <a:prstGeom prst="rightArrow">
              <a:avLst>
                <a:gd name="adj1" fmla="val 44573"/>
                <a:gd name="adj2" fmla="val 50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Slide Number Placeholder 8"/>
          <p:cNvSpPr>
            <a:spLocks noGrp="1"/>
          </p:cNvSpPr>
          <p:nvPr>
            <p:ph type="sldNum" sz="quarter" idx="12"/>
          </p:nvPr>
        </p:nvSpPr>
        <p:spPr/>
        <p:txBody>
          <a:bodyPr/>
          <a:lstStyle/>
          <a:p>
            <a:fld id="{D181A385-ACFF-48E9-8DB1-AFC648F7E614}" type="slidenum">
              <a:rPr lang="en-US" smtClean="0"/>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181A385-ACFF-48E9-8DB1-AFC648F7E614}" type="slidenum">
              <a:rPr lang="en-US" smtClean="0"/>
              <a:pPr/>
              <a:t>17</a:t>
            </a:fld>
            <a:endParaRPr lang="en-US"/>
          </a:p>
        </p:txBody>
      </p:sp>
      <p:pic>
        <p:nvPicPr>
          <p:cNvPr id="5" name="sil3d demo house 2.wmv">
            <a:hlinkClick r:id="" action="ppaction://media"/>
          </p:cNvPr>
          <p:cNvPicPr>
            <a:picLocks noGrp="1" noRot="1" noChangeAspect="1"/>
          </p:cNvPicPr>
          <p:nvPr>
            <p:ph idx="1"/>
            <a:videoFile r:link="rId1"/>
          </p:nvPr>
        </p:nvPicPr>
        <p:blipFill>
          <a:blip r:embed="rId4" cstate="print"/>
          <a:stretch>
            <a:fillRect/>
          </a:stretch>
        </p:blipFill>
        <p:spPr>
          <a:xfrm>
            <a:off x="0" y="0"/>
            <a:ext cx="9144000" cy="51487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vh1.png"/>
          <p:cNvPicPr>
            <a:picLocks noGrp="1" noChangeAspect="1"/>
          </p:cNvPicPr>
          <p:nvPr>
            <p:ph idx="1"/>
          </p:nvPr>
        </p:nvPicPr>
        <p:blipFill>
          <a:blip r:embed="rId3" cstate="print"/>
          <a:stretch>
            <a:fillRect/>
          </a:stretch>
        </p:blipFill>
        <p:spPr>
          <a:xfrm>
            <a:off x="3219450" y="1790700"/>
            <a:ext cx="2826230" cy="2232570"/>
          </a:xfrm>
        </p:spPr>
      </p:pic>
      <p:sp>
        <p:nvSpPr>
          <p:cNvPr id="4" name="Slide Number Placeholder 3"/>
          <p:cNvSpPr>
            <a:spLocks noGrp="1"/>
          </p:cNvSpPr>
          <p:nvPr>
            <p:ph type="sldNum" sz="quarter" idx="12"/>
          </p:nvPr>
        </p:nvSpPr>
        <p:spPr/>
        <p:txBody>
          <a:bodyPr/>
          <a:lstStyle/>
          <a:p>
            <a:fld id="{D181A385-ACFF-48E9-8DB1-AFC648F7E614}" type="slidenum">
              <a:rPr lang="en-US" smtClean="0"/>
              <a:pPr/>
              <a:t>18</a:t>
            </a:fld>
            <a:endParaRPr lang="en-US"/>
          </a:p>
        </p:txBody>
      </p:sp>
      <p:sp>
        <p:nvSpPr>
          <p:cNvPr id="7" name="L-Shape 6"/>
          <p:cNvSpPr/>
          <p:nvPr/>
        </p:nvSpPr>
        <p:spPr>
          <a:xfrm>
            <a:off x="1752600" y="2876550"/>
            <a:ext cx="1066800" cy="1066800"/>
          </a:xfrm>
          <a:prstGeom prst="corner">
            <a:avLst/>
          </a:prstGeom>
          <a:no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00CC00"/>
                </a:solidFill>
              </a:ln>
              <a:noFill/>
            </a:endParaRPr>
          </a:p>
        </p:txBody>
      </p:sp>
      <p:sp>
        <p:nvSpPr>
          <p:cNvPr id="9" name="TextBox 8"/>
          <p:cNvSpPr txBox="1"/>
          <p:nvPr/>
        </p:nvSpPr>
        <p:spPr>
          <a:xfrm>
            <a:off x="990600" y="3105150"/>
            <a:ext cx="762000" cy="584775"/>
          </a:xfrm>
          <a:prstGeom prst="rect">
            <a:avLst/>
          </a:prstGeom>
          <a:noFill/>
        </p:spPr>
        <p:txBody>
          <a:bodyPr wrap="square" rtlCol="0">
            <a:spAutoFit/>
          </a:bodyPr>
          <a:lstStyle/>
          <a:p>
            <a:pPr algn="ctr"/>
            <a:r>
              <a:rPr lang="en-US" sz="3200" b="1" dirty="0" smtClean="0"/>
              <a:t>A</a:t>
            </a:r>
            <a:endParaRPr lang="en-US" sz="32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vh1.png"/>
          <p:cNvPicPr>
            <a:picLocks noGrp="1" noChangeAspect="1"/>
          </p:cNvPicPr>
          <p:nvPr>
            <p:ph idx="1"/>
          </p:nvPr>
        </p:nvPicPr>
        <p:blipFill>
          <a:blip r:embed="rId3" cstate="print"/>
          <a:stretch>
            <a:fillRect/>
          </a:stretch>
        </p:blipFill>
        <p:spPr>
          <a:xfrm>
            <a:off x="3219450" y="1706907"/>
            <a:ext cx="2826230" cy="2572520"/>
          </a:xfrm>
        </p:spPr>
      </p:pic>
      <p:sp>
        <p:nvSpPr>
          <p:cNvPr id="4" name="Slide Number Placeholder 3"/>
          <p:cNvSpPr>
            <a:spLocks noGrp="1"/>
          </p:cNvSpPr>
          <p:nvPr>
            <p:ph type="sldNum" sz="quarter" idx="12"/>
          </p:nvPr>
        </p:nvSpPr>
        <p:spPr/>
        <p:txBody>
          <a:bodyPr/>
          <a:lstStyle/>
          <a:p>
            <a:fld id="{D181A385-ACFF-48E9-8DB1-AFC648F7E614}" type="slidenum">
              <a:rPr lang="en-US" smtClean="0"/>
              <a:pPr/>
              <a:t>19</a:t>
            </a:fld>
            <a:endParaRPr lang="en-US"/>
          </a:p>
        </p:txBody>
      </p:sp>
      <p:sp>
        <p:nvSpPr>
          <p:cNvPr id="6" name="Oval 5"/>
          <p:cNvSpPr/>
          <p:nvPr/>
        </p:nvSpPr>
        <p:spPr>
          <a:xfrm>
            <a:off x="4114800" y="514350"/>
            <a:ext cx="1020182" cy="10201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352800" y="666750"/>
            <a:ext cx="762000" cy="584775"/>
          </a:xfrm>
          <a:prstGeom prst="rect">
            <a:avLst/>
          </a:prstGeom>
          <a:noFill/>
        </p:spPr>
        <p:txBody>
          <a:bodyPr wrap="square" rtlCol="0">
            <a:spAutoFit/>
          </a:bodyPr>
          <a:lstStyle/>
          <a:p>
            <a:pPr algn="ctr"/>
            <a:r>
              <a:rPr lang="en-US" sz="3200" b="1" dirty="0" smtClean="0"/>
              <a:t>B</a:t>
            </a:r>
            <a:endParaRPr lang="en-US" sz="3200" b="1" dirty="0"/>
          </a:p>
        </p:txBody>
      </p:sp>
      <p:sp>
        <p:nvSpPr>
          <p:cNvPr id="7" name="L-Shape 6"/>
          <p:cNvSpPr/>
          <p:nvPr/>
        </p:nvSpPr>
        <p:spPr>
          <a:xfrm>
            <a:off x="1752600" y="2876550"/>
            <a:ext cx="1066800" cy="1066800"/>
          </a:xfrm>
          <a:prstGeom prst="corner">
            <a:avLst/>
          </a:prstGeom>
          <a:no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00CC00"/>
                </a:solidFill>
              </a:ln>
              <a:noFill/>
            </a:endParaRPr>
          </a:p>
        </p:txBody>
      </p:sp>
      <p:sp>
        <p:nvSpPr>
          <p:cNvPr id="9" name="TextBox 8"/>
          <p:cNvSpPr txBox="1"/>
          <p:nvPr/>
        </p:nvSpPr>
        <p:spPr>
          <a:xfrm>
            <a:off x="990600" y="3105150"/>
            <a:ext cx="762000" cy="584775"/>
          </a:xfrm>
          <a:prstGeom prst="rect">
            <a:avLst/>
          </a:prstGeom>
          <a:noFill/>
        </p:spPr>
        <p:txBody>
          <a:bodyPr wrap="square" rtlCol="0">
            <a:spAutoFit/>
          </a:bodyPr>
          <a:lstStyle/>
          <a:p>
            <a:pPr algn="ctr"/>
            <a:r>
              <a:rPr lang="en-US" sz="3200" b="1" dirty="0" smtClean="0"/>
              <a:t>A</a:t>
            </a:r>
            <a:endParaRPr lang="en-US" sz="32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pic>
        <p:nvPicPr>
          <p:cNvPr id="1026" name="Picture 2" descr="C:\Alec\versioned\presentations\2010 SIGGRAPH 3D Modeling with Silhouettes\heart3d.png"/>
          <p:cNvPicPr>
            <a:picLocks noChangeAspect="1" noChangeArrowheads="1"/>
          </p:cNvPicPr>
          <p:nvPr/>
        </p:nvPicPr>
        <p:blipFill>
          <a:blip r:embed="rId3" cstate="print"/>
          <a:srcRect t="9524"/>
          <a:stretch>
            <a:fillRect/>
          </a:stretch>
        </p:blipFill>
        <p:spPr bwMode="auto">
          <a:xfrm>
            <a:off x="5506453" y="1733550"/>
            <a:ext cx="3256547" cy="2209800"/>
          </a:xfrm>
          <a:prstGeom prst="rect">
            <a:avLst/>
          </a:prstGeom>
          <a:noFill/>
        </p:spPr>
      </p:pic>
      <p:sp>
        <p:nvSpPr>
          <p:cNvPr id="6" name="Right Arrow 5"/>
          <p:cNvSpPr/>
          <p:nvPr/>
        </p:nvSpPr>
        <p:spPr>
          <a:xfrm>
            <a:off x="4724400" y="2343150"/>
            <a:ext cx="990600" cy="858520"/>
          </a:xfrm>
          <a:prstGeom prst="rightArrow">
            <a:avLst>
              <a:gd name="adj1" fmla="val 44573"/>
              <a:gd name="adj2" fmla="val 50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3" descr="C:\Alec\versioned\presentations\2010 SIGGRAPH 3D Modeling with Silhouettes\heartfront.png"/>
          <p:cNvPicPr>
            <a:picLocks noChangeAspect="1" noChangeArrowheads="1"/>
          </p:cNvPicPr>
          <p:nvPr/>
        </p:nvPicPr>
        <p:blipFill>
          <a:blip r:embed="rId4" cstate="print"/>
          <a:srcRect/>
          <a:stretch>
            <a:fillRect/>
          </a:stretch>
        </p:blipFill>
        <p:spPr bwMode="auto">
          <a:xfrm>
            <a:off x="533400" y="1885951"/>
            <a:ext cx="2097308" cy="1980288"/>
          </a:xfrm>
          <a:prstGeom prst="rect">
            <a:avLst/>
          </a:prstGeom>
          <a:noFill/>
        </p:spPr>
      </p:pic>
      <p:pic>
        <p:nvPicPr>
          <p:cNvPr id="8" name="Picture 4" descr="C:\Alec\versioned\presentations\2010 SIGGRAPH 3D Modeling with Silhouettes\heartside.png"/>
          <p:cNvPicPr>
            <a:picLocks noChangeAspect="1" noChangeArrowheads="1"/>
          </p:cNvPicPr>
          <p:nvPr/>
        </p:nvPicPr>
        <p:blipFill>
          <a:blip r:embed="rId5" cstate="print"/>
          <a:srcRect/>
          <a:stretch>
            <a:fillRect/>
          </a:stretch>
        </p:blipFill>
        <p:spPr bwMode="auto">
          <a:xfrm>
            <a:off x="2905900" y="1908572"/>
            <a:ext cx="1126668" cy="1982103"/>
          </a:xfrm>
          <a:prstGeom prst="rect">
            <a:avLst/>
          </a:prstGeom>
          <a:noFill/>
        </p:spPr>
      </p:pic>
      <p:sp>
        <p:nvSpPr>
          <p:cNvPr id="9" name="Slide Number Placeholder 8"/>
          <p:cNvSpPr>
            <a:spLocks noGrp="1"/>
          </p:cNvSpPr>
          <p:nvPr>
            <p:ph type="sldNum" sz="quarter" idx="12"/>
          </p:nvPr>
        </p:nvSpPr>
        <p:spPr/>
        <p:txBody>
          <a:bodyPr/>
          <a:lstStyle/>
          <a:p>
            <a:fld id="{D181A385-ACFF-48E9-8DB1-AFC648F7E614}" type="slidenum">
              <a:rPr lang="en-US" smtClean="0"/>
              <a:pPr/>
              <a:t>2</a:t>
            </a:fld>
            <a:endParaRPr lang="en-US"/>
          </a:p>
        </p:txBody>
      </p:sp>
      <p:pic>
        <p:nvPicPr>
          <p:cNvPr id="11" name="Picture 10" descr="C:\Alec\versioned\presentations\2010 SIGGRAPH 3D Modeling with Silhouettes\pencil.png"/>
          <p:cNvPicPr>
            <a:picLocks noChangeAspect="1" noChangeArrowheads="1"/>
          </p:cNvPicPr>
          <p:nvPr/>
        </p:nvPicPr>
        <p:blipFill>
          <a:blip r:embed="rId6" cstate="print"/>
          <a:srcRect/>
          <a:stretch>
            <a:fillRect/>
          </a:stretch>
        </p:blipFill>
        <p:spPr bwMode="auto">
          <a:xfrm rot="1492888">
            <a:off x="2219324" y="1285876"/>
            <a:ext cx="838200" cy="838200"/>
          </a:xfrm>
          <a:prstGeom prst="rect">
            <a:avLst/>
          </a:prstGeom>
          <a:noFill/>
        </p:spPr>
      </p:pic>
      <p:pic>
        <p:nvPicPr>
          <p:cNvPr id="12" name="Picture 11" descr="C:\Alec\versioned\presentations\2010 SIGGRAPH 3D Modeling with Silhouettes\pencil.png"/>
          <p:cNvPicPr>
            <a:picLocks noChangeAspect="1" noChangeArrowheads="1"/>
          </p:cNvPicPr>
          <p:nvPr/>
        </p:nvPicPr>
        <p:blipFill>
          <a:blip r:embed="rId6" cstate="print"/>
          <a:srcRect/>
          <a:stretch>
            <a:fillRect/>
          </a:stretch>
        </p:blipFill>
        <p:spPr bwMode="auto">
          <a:xfrm rot="1492888">
            <a:off x="3815442" y="1396092"/>
            <a:ext cx="838200" cy="838200"/>
          </a:xfrm>
          <a:prstGeom prst="rect">
            <a:avLst/>
          </a:prstGeom>
          <a:noFill/>
        </p:spPr>
      </p:pic>
      <p:sp>
        <p:nvSpPr>
          <p:cNvPr id="10" name="TextBox 9"/>
          <p:cNvSpPr txBox="1"/>
          <p:nvPr/>
        </p:nvSpPr>
        <p:spPr>
          <a:xfrm>
            <a:off x="1153509" y="4019550"/>
            <a:ext cx="851708" cy="461665"/>
          </a:xfrm>
          <a:prstGeom prst="rect">
            <a:avLst/>
          </a:prstGeom>
          <a:noFill/>
        </p:spPr>
        <p:txBody>
          <a:bodyPr wrap="none" rtlCol="0">
            <a:spAutoFit/>
          </a:bodyPr>
          <a:lstStyle/>
          <a:p>
            <a:pPr algn="ctr"/>
            <a:r>
              <a:rPr lang="en-US" sz="2400" dirty="0" smtClean="0"/>
              <a:t>Front</a:t>
            </a:r>
            <a:endParaRPr lang="en-US" sz="2400" dirty="0"/>
          </a:p>
        </p:txBody>
      </p:sp>
      <p:sp>
        <p:nvSpPr>
          <p:cNvPr id="13" name="TextBox 12"/>
          <p:cNvSpPr txBox="1"/>
          <p:nvPr/>
        </p:nvSpPr>
        <p:spPr>
          <a:xfrm>
            <a:off x="3111284" y="4019550"/>
            <a:ext cx="712053" cy="461665"/>
          </a:xfrm>
          <a:prstGeom prst="rect">
            <a:avLst/>
          </a:prstGeom>
          <a:noFill/>
        </p:spPr>
        <p:txBody>
          <a:bodyPr wrap="none" rtlCol="0">
            <a:spAutoFit/>
          </a:bodyPr>
          <a:lstStyle/>
          <a:p>
            <a:pPr algn="ctr"/>
            <a:r>
              <a:rPr lang="en-US" sz="2400" dirty="0" smtClean="0"/>
              <a:t>Side</a:t>
            </a:r>
            <a:endParaRPr lang="en-US" sz="2400" dirty="0"/>
          </a:p>
        </p:txBody>
      </p:sp>
      <p:sp>
        <p:nvSpPr>
          <p:cNvPr id="14" name="TextBox 13"/>
          <p:cNvSpPr txBox="1"/>
          <p:nvPr/>
        </p:nvSpPr>
        <p:spPr>
          <a:xfrm>
            <a:off x="6387745" y="4019550"/>
            <a:ext cx="1451038" cy="461665"/>
          </a:xfrm>
          <a:prstGeom prst="rect">
            <a:avLst/>
          </a:prstGeom>
          <a:noFill/>
        </p:spPr>
        <p:txBody>
          <a:bodyPr wrap="none" rtlCol="0">
            <a:spAutoFit/>
          </a:bodyPr>
          <a:lstStyle/>
          <a:p>
            <a:pPr algn="ctr"/>
            <a:r>
              <a:rPr lang="en-US" sz="2400" dirty="0" smtClean="0"/>
              <a:t>3D output</a:t>
            </a:r>
            <a:endParaRPr lang="en-US" sz="2400"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vh1.png"/>
          <p:cNvPicPr>
            <a:picLocks noGrp="1" noChangeAspect="1"/>
          </p:cNvPicPr>
          <p:nvPr>
            <p:ph idx="1"/>
          </p:nvPr>
        </p:nvPicPr>
        <p:blipFill>
          <a:blip r:embed="rId3" cstate="print"/>
          <a:stretch>
            <a:fillRect/>
          </a:stretch>
        </p:blipFill>
        <p:spPr>
          <a:xfrm>
            <a:off x="3219455" y="1706907"/>
            <a:ext cx="2826219" cy="2572520"/>
          </a:xfrm>
        </p:spPr>
      </p:pic>
      <p:sp>
        <p:nvSpPr>
          <p:cNvPr id="4" name="Slide Number Placeholder 3"/>
          <p:cNvSpPr>
            <a:spLocks noGrp="1"/>
          </p:cNvSpPr>
          <p:nvPr>
            <p:ph type="sldNum" sz="quarter" idx="12"/>
          </p:nvPr>
        </p:nvSpPr>
        <p:spPr/>
        <p:txBody>
          <a:bodyPr/>
          <a:lstStyle/>
          <a:p>
            <a:fld id="{D181A385-ACFF-48E9-8DB1-AFC648F7E614}" type="slidenum">
              <a:rPr lang="en-US" smtClean="0"/>
              <a:pPr/>
              <a:t>20</a:t>
            </a:fld>
            <a:endParaRPr lang="en-US"/>
          </a:p>
        </p:txBody>
      </p:sp>
      <p:sp>
        <p:nvSpPr>
          <p:cNvPr id="6" name="Oval 5"/>
          <p:cNvSpPr/>
          <p:nvPr/>
        </p:nvSpPr>
        <p:spPr>
          <a:xfrm>
            <a:off x="4114800" y="514350"/>
            <a:ext cx="1020182" cy="10201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352800" y="666750"/>
            <a:ext cx="762000" cy="584775"/>
          </a:xfrm>
          <a:prstGeom prst="rect">
            <a:avLst/>
          </a:prstGeom>
          <a:noFill/>
        </p:spPr>
        <p:txBody>
          <a:bodyPr wrap="square" rtlCol="0">
            <a:spAutoFit/>
          </a:bodyPr>
          <a:lstStyle/>
          <a:p>
            <a:pPr algn="ctr"/>
            <a:r>
              <a:rPr lang="en-US" sz="3200" b="1" dirty="0" smtClean="0"/>
              <a:t>B</a:t>
            </a:r>
            <a:endParaRPr lang="en-US" sz="3200" b="1" dirty="0"/>
          </a:p>
        </p:txBody>
      </p:sp>
      <p:sp>
        <p:nvSpPr>
          <p:cNvPr id="7" name="L-Shape 6"/>
          <p:cNvSpPr/>
          <p:nvPr/>
        </p:nvSpPr>
        <p:spPr>
          <a:xfrm>
            <a:off x="1752600" y="2876550"/>
            <a:ext cx="1066800" cy="1066800"/>
          </a:xfrm>
          <a:prstGeom prst="corner">
            <a:avLst/>
          </a:prstGeom>
          <a:no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00CC00"/>
                </a:solidFill>
              </a:ln>
              <a:noFill/>
            </a:endParaRPr>
          </a:p>
        </p:txBody>
      </p:sp>
      <p:sp>
        <p:nvSpPr>
          <p:cNvPr id="9" name="TextBox 8"/>
          <p:cNvSpPr txBox="1"/>
          <p:nvPr/>
        </p:nvSpPr>
        <p:spPr>
          <a:xfrm>
            <a:off x="990600" y="3105150"/>
            <a:ext cx="762000" cy="584775"/>
          </a:xfrm>
          <a:prstGeom prst="rect">
            <a:avLst/>
          </a:prstGeom>
          <a:noFill/>
        </p:spPr>
        <p:txBody>
          <a:bodyPr wrap="square" rtlCol="0">
            <a:spAutoFit/>
          </a:bodyPr>
          <a:lstStyle/>
          <a:p>
            <a:pPr algn="ctr"/>
            <a:r>
              <a:rPr lang="en-US" sz="3200" b="1" dirty="0" smtClean="0"/>
              <a:t>A</a:t>
            </a:r>
            <a:endParaRPr lang="en-US" sz="3200" b="1" dirty="0"/>
          </a:p>
        </p:txBody>
      </p:sp>
      <p:sp>
        <p:nvSpPr>
          <p:cNvPr id="10" name="TextBox 9"/>
          <p:cNvSpPr txBox="1"/>
          <p:nvPr/>
        </p:nvSpPr>
        <p:spPr>
          <a:xfrm>
            <a:off x="4648200" y="3297019"/>
            <a:ext cx="2819400" cy="646331"/>
          </a:xfrm>
          <a:prstGeom prst="rect">
            <a:avLst/>
          </a:prstGeom>
          <a:noFill/>
        </p:spPr>
        <p:txBody>
          <a:bodyPr wrap="square" rtlCol="0">
            <a:spAutoFit/>
          </a:bodyPr>
          <a:lstStyle/>
          <a:p>
            <a:pPr algn="ctr"/>
            <a:r>
              <a:rPr lang="en-US" sz="3200" b="1" dirty="0" smtClean="0"/>
              <a:t>C = A </a:t>
            </a:r>
            <a:r>
              <a:rPr lang="en-US" sz="3600" b="1" spc="100" dirty="0" smtClean="0"/>
              <a:t>∩</a:t>
            </a:r>
            <a:r>
              <a:rPr lang="en-US" sz="3200" b="1" spc="100" dirty="0" smtClean="0"/>
              <a:t> </a:t>
            </a:r>
            <a:r>
              <a:rPr lang="en-US" sz="3200" b="1" dirty="0" smtClean="0"/>
              <a:t>B</a:t>
            </a:r>
            <a:endParaRPr lang="en-US" sz="32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181A385-ACFF-48E9-8DB1-AFC648F7E614}" type="slidenum">
              <a:rPr lang="en-US" smtClean="0"/>
              <a:pPr/>
              <a:t>21</a:t>
            </a:fld>
            <a:endParaRPr lang="en-US"/>
          </a:p>
        </p:txBody>
      </p:sp>
      <p:sp>
        <p:nvSpPr>
          <p:cNvPr id="6" name="Oval 5"/>
          <p:cNvSpPr/>
          <p:nvPr/>
        </p:nvSpPr>
        <p:spPr>
          <a:xfrm>
            <a:off x="4114800" y="514350"/>
            <a:ext cx="1020182" cy="10201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352800" y="666750"/>
            <a:ext cx="762000" cy="584775"/>
          </a:xfrm>
          <a:prstGeom prst="rect">
            <a:avLst/>
          </a:prstGeom>
          <a:noFill/>
        </p:spPr>
        <p:txBody>
          <a:bodyPr wrap="square" rtlCol="0">
            <a:spAutoFit/>
          </a:bodyPr>
          <a:lstStyle/>
          <a:p>
            <a:pPr algn="ctr"/>
            <a:r>
              <a:rPr lang="en-US" sz="3200" b="1" dirty="0" smtClean="0"/>
              <a:t>B</a:t>
            </a:r>
            <a:endParaRPr lang="en-US" sz="3200" b="1" dirty="0"/>
          </a:p>
        </p:txBody>
      </p:sp>
      <p:sp>
        <p:nvSpPr>
          <p:cNvPr id="7" name="L-Shape 6"/>
          <p:cNvSpPr/>
          <p:nvPr/>
        </p:nvSpPr>
        <p:spPr>
          <a:xfrm>
            <a:off x="1752600" y="2876550"/>
            <a:ext cx="1066800" cy="1066800"/>
          </a:xfrm>
          <a:prstGeom prst="corner">
            <a:avLst/>
          </a:prstGeom>
          <a:no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00CC00"/>
                </a:solidFill>
              </a:ln>
              <a:noFill/>
            </a:endParaRPr>
          </a:p>
        </p:txBody>
      </p:sp>
      <p:sp>
        <p:nvSpPr>
          <p:cNvPr id="9" name="TextBox 8"/>
          <p:cNvSpPr txBox="1"/>
          <p:nvPr/>
        </p:nvSpPr>
        <p:spPr>
          <a:xfrm>
            <a:off x="990600" y="3105150"/>
            <a:ext cx="762000" cy="584775"/>
          </a:xfrm>
          <a:prstGeom prst="rect">
            <a:avLst/>
          </a:prstGeom>
          <a:noFill/>
        </p:spPr>
        <p:txBody>
          <a:bodyPr wrap="square" rtlCol="0">
            <a:spAutoFit/>
          </a:bodyPr>
          <a:lstStyle/>
          <a:p>
            <a:pPr algn="ctr"/>
            <a:r>
              <a:rPr lang="en-US" sz="3200" b="1" dirty="0" smtClean="0"/>
              <a:t>A</a:t>
            </a:r>
            <a:endParaRPr lang="en-US" sz="3200" b="1" dirty="0"/>
          </a:p>
        </p:txBody>
      </p:sp>
      <p:sp>
        <p:nvSpPr>
          <p:cNvPr id="10" name="TextBox 9"/>
          <p:cNvSpPr txBox="1"/>
          <p:nvPr/>
        </p:nvSpPr>
        <p:spPr>
          <a:xfrm>
            <a:off x="4648200" y="3297019"/>
            <a:ext cx="2819400" cy="646331"/>
          </a:xfrm>
          <a:prstGeom prst="rect">
            <a:avLst/>
          </a:prstGeom>
          <a:noFill/>
        </p:spPr>
        <p:txBody>
          <a:bodyPr wrap="square" rtlCol="0">
            <a:spAutoFit/>
          </a:bodyPr>
          <a:lstStyle/>
          <a:p>
            <a:pPr algn="ctr"/>
            <a:r>
              <a:rPr lang="en-US" sz="3200" b="1" dirty="0" smtClean="0"/>
              <a:t>C = A </a:t>
            </a:r>
            <a:r>
              <a:rPr lang="en-US" sz="3600" b="1" spc="100" dirty="0" smtClean="0"/>
              <a:t>∩</a:t>
            </a:r>
            <a:r>
              <a:rPr lang="en-US" sz="3200" b="1" spc="100" dirty="0" smtClean="0"/>
              <a:t> </a:t>
            </a:r>
            <a:r>
              <a:rPr lang="en-US" sz="3200" b="1" dirty="0" smtClean="0"/>
              <a:t>B</a:t>
            </a:r>
            <a:endParaRPr lang="en-US" sz="3200" b="1" dirty="0"/>
          </a:p>
        </p:txBody>
      </p:sp>
      <p:pic>
        <p:nvPicPr>
          <p:cNvPr id="5" name="Content Placeholder 4" descr="vh1.png"/>
          <p:cNvPicPr>
            <a:picLocks noGrp="1" noChangeAspect="1"/>
          </p:cNvPicPr>
          <p:nvPr>
            <p:ph idx="1"/>
          </p:nvPr>
        </p:nvPicPr>
        <p:blipFill>
          <a:blip r:embed="rId3" cstate="print"/>
          <a:stretch>
            <a:fillRect/>
          </a:stretch>
        </p:blipFill>
        <p:spPr>
          <a:xfrm>
            <a:off x="2781300" y="1702050"/>
            <a:ext cx="3615715" cy="2574675"/>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181A385-ACFF-48E9-8DB1-AFC648F7E614}" type="slidenum">
              <a:rPr lang="en-US" smtClean="0"/>
              <a:pPr/>
              <a:t>22</a:t>
            </a:fld>
            <a:endParaRPr lang="en-US"/>
          </a:p>
        </p:txBody>
      </p:sp>
      <p:sp>
        <p:nvSpPr>
          <p:cNvPr id="6" name="Oval 5"/>
          <p:cNvSpPr/>
          <p:nvPr/>
        </p:nvSpPr>
        <p:spPr>
          <a:xfrm>
            <a:off x="4114800" y="514350"/>
            <a:ext cx="1020182" cy="10201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352800" y="666750"/>
            <a:ext cx="762000" cy="584775"/>
          </a:xfrm>
          <a:prstGeom prst="rect">
            <a:avLst/>
          </a:prstGeom>
          <a:noFill/>
        </p:spPr>
        <p:txBody>
          <a:bodyPr wrap="square" rtlCol="0">
            <a:spAutoFit/>
          </a:bodyPr>
          <a:lstStyle/>
          <a:p>
            <a:pPr algn="ctr"/>
            <a:r>
              <a:rPr lang="en-US" sz="3200" b="1" dirty="0" smtClean="0"/>
              <a:t>B</a:t>
            </a:r>
            <a:endParaRPr lang="en-US" sz="3200" b="1" dirty="0"/>
          </a:p>
        </p:txBody>
      </p:sp>
      <p:sp>
        <p:nvSpPr>
          <p:cNvPr id="7" name="L-Shape 6"/>
          <p:cNvSpPr/>
          <p:nvPr/>
        </p:nvSpPr>
        <p:spPr>
          <a:xfrm>
            <a:off x="1752600" y="2876550"/>
            <a:ext cx="1066800" cy="1066800"/>
          </a:xfrm>
          <a:prstGeom prst="corner">
            <a:avLst/>
          </a:prstGeom>
          <a:no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00CC00"/>
                </a:solidFill>
              </a:ln>
              <a:noFill/>
            </a:endParaRPr>
          </a:p>
        </p:txBody>
      </p:sp>
      <p:sp>
        <p:nvSpPr>
          <p:cNvPr id="9" name="TextBox 8"/>
          <p:cNvSpPr txBox="1"/>
          <p:nvPr/>
        </p:nvSpPr>
        <p:spPr>
          <a:xfrm>
            <a:off x="990600" y="3105150"/>
            <a:ext cx="762000" cy="584775"/>
          </a:xfrm>
          <a:prstGeom prst="rect">
            <a:avLst/>
          </a:prstGeom>
          <a:noFill/>
        </p:spPr>
        <p:txBody>
          <a:bodyPr wrap="square" rtlCol="0">
            <a:spAutoFit/>
          </a:bodyPr>
          <a:lstStyle/>
          <a:p>
            <a:pPr algn="ctr"/>
            <a:r>
              <a:rPr lang="en-US" sz="3200" b="1" dirty="0" smtClean="0"/>
              <a:t>A</a:t>
            </a:r>
            <a:endParaRPr lang="en-US" sz="3200" b="1" dirty="0"/>
          </a:p>
        </p:txBody>
      </p:sp>
      <p:sp>
        <p:nvSpPr>
          <p:cNvPr id="10" name="TextBox 9"/>
          <p:cNvSpPr txBox="1"/>
          <p:nvPr/>
        </p:nvSpPr>
        <p:spPr>
          <a:xfrm>
            <a:off x="4648200" y="3297019"/>
            <a:ext cx="2819400" cy="646331"/>
          </a:xfrm>
          <a:prstGeom prst="rect">
            <a:avLst/>
          </a:prstGeom>
          <a:noFill/>
        </p:spPr>
        <p:txBody>
          <a:bodyPr wrap="square" rtlCol="0">
            <a:spAutoFit/>
          </a:bodyPr>
          <a:lstStyle/>
          <a:p>
            <a:pPr algn="ctr"/>
            <a:r>
              <a:rPr lang="en-US" sz="3200" b="1" dirty="0" smtClean="0"/>
              <a:t>C = A </a:t>
            </a:r>
            <a:r>
              <a:rPr lang="en-US" sz="3600" b="1" spc="100" dirty="0" smtClean="0"/>
              <a:t>∩</a:t>
            </a:r>
            <a:r>
              <a:rPr lang="en-US" sz="3200" b="1" spc="100" dirty="0" smtClean="0"/>
              <a:t> </a:t>
            </a:r>
            <a:r>
              <a:rPr lang="en-US" sz="3200" b="1" dirty="0" smtClean="0"/>
              <a:t>B</a:t>
            </a:r>
            <a:endParaRPr lang="en-US" sz="3200" b="1" dirty="0"/>
          </a:p>
        </p:txBody>
      </p:sp>
      <p:pic>
        <p:nvPicPr>
          <p:cNvPr id="5" name="Content Placeholder 4" descr="vh1.png"/>
          <p:cNvPicPr>
            <a:picLocks noGrp="1" noChangeAspect="1"/>
          </p:cNvPicPr>
          <p:nvPr>
            <p:ph idx="1"/>
          </p:nvPr>
        </p:nvPicPr>
        <p:blipFill>
          <a:blip r:embed="rId3" cstate="print"/>
          <a:stretch>
            <a:fillRect/>
          </a:stretch>
        </p:blipFill>
        <p:spPr>
          <a:xfrm>
            <a:off x="2781300" y="1702050"/>
            <a:ext cx="3615715" cy="2574675"/>
          </a:xfrm>
        </p:spPr>
      </p:pic>
      <p:grpSp>
        <p:nvGrpSpPr>
          <p:cNvPr id="2" name="Group 15"/>
          <p:cNvGrpSpPr/>
          <p:nvPr/>
        </p:nvGrpSpPr>
        <p:grpSpPr>
          <a:xfrm>
            <a:off x="4143375" y="2838450"/>
            <a:ext cx="990600" cy="304800"/>
            <a:chOff x="4124325" y="2838450"/>
            <a:chExt cx="990600" cy="304800"/>
          </a:xfrm>
          <a:solidFill>
            <a:srgbClr val="FFFF00"/>
          </a:solidFill>
        </p:grpSpPr>
        <p:sp>
          <p:nvSpPr>
            <p:cNvPr id="12" name="Arc 11"/>
            <p:cNvSpPr/>
            <p:nvPr/>
          </p:nvSpPr>
          <p:spPr>
            <a:xfrm>
              <a:off x="4124325" y="2838450"/>
              <a:ext cx="990600" cy="304800"/>
            </a:xfrm>
            <a:prstGeom prst="arc">
              <a:avLst>
                <a:gd name="adj1" fmla="val 20006097"/>
                <a:gd name="adj2" fmla="val 9451754"/>
              </a:avLst>
            </a:prstGeom>
            <a:grpFill/>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 name="Straight Connector 13"/>
            <p:cNvCxnSpPr>
              <a:stCxn id="12" idx="2"/>
              <a:endCxn id="12" idx="0"/>
            </p:cNvCxnSpPr>
            <p:nvPr/>
          </p:nvCxnSpPr>
          <p:spPr>
            <a:xfrm rot="5400000" flipH="1" flipV="1">
              <a:off x="4475568" y="2709485"/>
              <a:ext cx="252070" cy="555215"/>
            </a:xfrm>
            <a:prstGeom prst="line">
              <a:avLst/>
            </a:prstGeom>
            <a:grpFill/>
            <a:ln w="381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Silhouette Intersection</a:t>
            </a:r>
            <a:endParaRPr lang="en-US" dirty="0"/>
          </a:p>
        </p:txBody>
      </p:sp>
      <p:sp>
        <p:nvSpPr>
          <p:cNvPr id="4" name="Slide Number Placeholder 3"/>
          <p:cNvSpPr>
            <a:spLocks noGrp="1"/>
          </p:cNvSpPr>
          <p:nvPr>
            <p:ph type="sldNum" sz="quarter" idx="12"/>
          </p:nvPr>
        </p:nvSpPr>
        <p:spPr/>
        <p:txBody>
          <a:bodyPr/>
          <a:lstStyle/>
          <a:p>
            <a:fld id="{D181A385-ACFF-48E9-8DB1-AFC648F7E614}" type="slidenum">
              <a:rPr lang="en-US" smtClean="0"/>
              <a:pPr/>
              <a:t>23</a:t>
            </a:fld>
            <a:endParaRPr lang="en-US"/>
          </a:p>
        </p:txBody>
      </p:sp>
      <p:pic>
        <p:nvPicPr>
          <p:cNvPr id="7" name="Picture 6" descr="ib.png"/>
          <p:cNvPicPr>
            <a:picLocks noChangeAspect="1"/>
          </p:cNvPicPr>
          <p:nvPr/>
        </p:nvPicPr>
        <p:blipFill>
          <a:blip r:embed="rId3" cstate="print"/>
          <a:stretch>
            <a:fillRect/>
          </a:stretch>
        </p:blipFill>
        <p:spPr>
          <a:xfrm>
            <a:off x="4343400" y="1885950"/>
            <a:ext cx="1310037" cy="1295399"/>
          </a:xfrm>
          <a:prstGeom prst="rect">
            <a:avLst/>
          </a:prstGeom>
        </p:spPr>
      </p:pic>
      <p:sp>
        <p:nvSpPr>
          <p:cNvPr id="9" name="TextBox 8"/>
          <p:cNvSpPr txBox="1"/>
          <p:nvPr/>
        </p:nvSpPr>
        <p:spPr>
          <a:xfrm>
            <a:off x="4807814" y="3358575"/>
            <a:ext cx="439544"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B</a:t>
            </a:r>
            <a:endParaRPr lang="en-US" sz="2400" b="1" baseline="-25000" dirty="0">
              <a:latin typeface="+mj-lt"/>
              <a:ea typeface="Verdana" pitchFamily="34" charset="0"/>
              <a:cs typeface="Verdana" pitchFamily="34" charset="0"/>
            </a:endParaRPr>
          </a:p>
        </p:txBody>
      </p:sp>
      <p:pic>
        <p:nvPicPr>
          <p:cNvPr id="14" name="Content Placeholder 4" descr="vh4.png"/>
          <p:cNvPicPr>
            <a:picLocks noChangeAspect="1"/>
          </p:cNvPicPr>
          <p:nvPr/>
        </p:nvPicPr>
        <p:blipFill>
          <a:blip r:embed="rId4" cstate="print"/>
          <a:stretch>
            <a:fillRect/>
          </a:stretch>
        </p:blipFill>
        <p:spPr>
          <a:xfrm>
            <a:off x="152399" y="1809750"/>
            <a:ext cx="2461245" cy="1752600"/>
          </a:xfrm>
          <a:prstGeom prst="rect">
            <a:avLst/>
          </a:prstGeom>
        </p:spPr>
      </p:pic>
      <p:pic>
        <p:nvPicPr>
          <p:cNvPr id="18" name="Picture 17" descr="ia.png"/>
          <p:cNvPicPr>
            <a:picLocks noChangeAspect="1"/>
          </p:cNvPicPr>
          <p:nvPr/>
        </p:nvPicPr>
        <p:blipFill>
          <a:blip r:embed="rId5" cstate="print"/>
          <a:stretch>
            <a:fillRect/>
          </a:stretch>
        </p:blipFill>
        <p:spPr>
          <a:xfrm>
            <a:off x="2738349" y="1436073"/>
            <a:ext cx="1309774" cy="2195154"/>
          </a:xfrm>
          <a:prstGeom prst="rect">
            <a:avLst/>
          </a:prstGeom>
        </p:spPr>
      </p:pic>
      <p:sp>
        <p:nvSpPr>
          <p:cNvPr id="8" name="TextBox 7"/>
          <p:cNvSpPr txBox="1"/>
          <p:nvPr/>
        </p:nvSpPr>
        <p:spPr>
          <a:xfrm>
            <a:off x="3153764" y="3358575"/>
            <a:ext cx="543739"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A</a:t>
            </a:r>
            <a:r>
              <a:rPr lang="en-US" sz="3200" b="1" dirty="0" smtClean="0">
                <a:ea typeface="Verdana" pitchFamily="34" charset="0"/>
                <a:cs typeface="Verdana" pitchFamily="34" charset="0"/>
              </a:rPr>
              <a:t> </a:t>
            </a:r>
            <a:endParaRPr lang="en-US" sz="3200" b="1" baseline="-25000" dirty="0">
              <a:latin typeface="+mj-lt"/>
              <a:ea typeface="Verdana" pitchFamily="34" charset="0"/>
              <a:cs typeface="Verdana" pitchFamily="34" charset="0"/>
            </a:endParaRPr>
          </a:p>
        </p:txBody>
      </p:sp>
      <p:sp>
        <p:nvSpPr>
          <p:cNvPr id="16" name="TextBox 15"/>
          <p:cNvSpPr txBox="1"/>
          <p:nvPr/>
        </p:nvSpPr>
        <p:spPr>
          <a:xfrm>
            <a:off x="428626" y="4095750"/>
            <a:ext cx="4800600" cy="461665"/>
          </a:xfrm>
          <a:prstGeom prst="rect">
            <a:avLst/>
          </a:prstGeom>
          <a:noFill/>
        </p:spPr>
        <p:txBody>
          <a:bodyPr wrap="square" rtlCol="0">
            <a:spAutoFit/>
          </a:bodyPr>
          <a:lstStyle/>
          <a:p>
            <a:r>
              <a:rPr lang="en-US" sz="2400" b="1" dirty="0" err="1" smtClean="0">
                <a:ea typeface="Verdana" pitchFamily="34" charset="0"/>
                <a:cs typeface="Verdana" pitchFamily="34" charset="0"/>
              </a:rPr>
              <a:t>i</a:t>
            </a:r>
            <a:r>
              <a:rPr lang="en-US" sz="2400" dirty="0" smtClean="0"/>
              <a:t> = intersection of solid and plane</a:t>
            </a:r>
            <a:endParaRPr lang="en-US"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Silhouette Intersection</a:t>
            </a:r>
            <a:endParaRPr lang="en-US" dirty="0"/>
          </a:p>
        </p:txBody>
      </p:sp>
      <p:sp>
        <p:nvSpPr>
          <p:cNvPr id="4" name="Slide Number Placeholder 3"/>
          <p:cNvSpPr>
            <a:spLocks noGrp="1"/>
          </p:cNvSpPr>
          <p:nvPr>
            <p:ph type="sldNum" sz="quarter" idx="12"/>
          </p:nvPr>
        </p:nvSpPr>
        <p:spPr/>
        <p:txBody>
          <a:bodyPr/>
          <a:lstStyle/>
          <a:p>
            <a:fld id="{D181A385-ACFF-48E9-8DB1-AFC648F7E614}" type="slidenum">
              <a:rPr lang="en-US" smtClean="0"/>
              <a:pPr/>
              <a:t>24</a:t>
            </a:fld>
            <a:endParaRPr lang="en-US"/>
          </a:p>
        </p:txBody>
      </p:sp>
      <p:pic>
        <p:nvPicPr>
          <p:cNvPr id="6" name="Picture 5" descr="ia.png"/>
          <p:cNvPicPr>
            <a:picLocks noChangeAspect="1"/>
          </p:cNvPicPr>
          <p:nvPr/>
        </p:nvPicPr>
        <p:blipFill>
          <a:blip r:embed="rId3" cstate="print"/>
          <a:stretch>
            <a:fillRect/>
          </a:stretch>
        </p:blipFill>
        <p:spPr>
          <a:xfrm>
            <a:off x="2738218" y="1885950"/>
            <a:ext cx="1310036" cy="1295399"/>
          </a:xfrm>
          <a:prstGeom prst="rect">
            <a:avLst/>
          </a:prstGeom>
        </p:spPr>
      </p:pic>
      <p:pic>
        <p:nvPicPr>
          <p:cNvPr id="7" name="Picture 6" descr="ib.png"/>
          <p:cNvPicPr>
            <a:picLocks noChangeAspect="1"/>
          </p:cNvPicPr>
          <p:nvPr/>
        </p:nvPicPr>
        <p:blipFill>
          <a:blip r:embed="rId4" cstate="print"/>
          <a:stretch>
            <a:fillRect/>
          </a:stretch>
        </p:blipFill>
        <p:spPr>
          <a:xfrm>
            <a:off x="4343400" y="1885950"/>
            <a:ext cx="1310037" cy="1295399"/>
          </a:xfrm>
          <a:prstGeom prst="rect">
            <a:avLst/>
          </a:prstGeom>
        </p:spPr>
      </p:pic>
      <p:sp>
        <p:nvSpPr>
          <p:cNvPr id="9" name="TextBox 8"/>
          <p:cNvSpPr txBox="1"/>
          <p:nvPr/>
        </p:nvSpPr>
        <p:spPr>
          <a:xfrm>
            <a:off x="4807814" y="3358575"/>
            <a:ext cx="439544"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B</a:t>
            </a:r>
            <a:endParaRPr lang="en-US" sz="2400" b="1" baseline="-25000" dirty="0">
              <a:latin typeface="+mj-lt"/>
              <a:ea typeface="Verdana" pitchFamily="34" charset="0"/>
              <a:cs typeface="Verdana" pitchFamily="34" charset="0"/>
            </a:endParaRPr>
          </a:p>
        </p:txBody>
      </p:sp>
      <p:sp>
        <p:nvSpPr>
          <p:cNvPr id="11" name="TextBox 10"/>
          <p:cNvSpPr txBox="1"/>
          <p:nvPr/>
        </p:nvSpPr>
        <p:spPr>
          <a:xfrm>
            <a:off x="6272076" y="3358575"/>
            <a:ext cx="1957524" cy="584775"/>
          </a:xfrm>
          <a:prstGeom prst="rect">
            <a:avLst/>
          </a:prstGeom>
          <a:noFill/>
        </p:spPr>
        <p:txBody>
          <a:bodyPr wrap="none" rtlCol="0">
            <a:spAutoFit/>
          </a:bodyPr>
          <a:lstStyle/>
          <a:p>
            <a:pPr algn="ctr"/>
            <a:r>
              <a:rPr lang="en-US" sz="3200" b="1" spc="100" dirty="0" err="1" smtClean="0"/>
              <a:t>i</a:t>
            </a:r>
            <a:r>
              <a:rPr lang="en-US" sz="3200" b="1" spc="100" baseline="-25000" dirty="0" err="1" smtClean="0"/>
              <a:t>C</a:t>
            </a:r>
            <a:r>
              <a:rPr lang="en-US" sz="3200" b="1" spc="100" dirty="0" smtClean="0"/>
              <a:t> = </a:t>
            </a:r>
            <a:r>
              <a:rPr lang="en-US" sz="3200" b="1" spc="100" dirty="0" err="1" smtClean="0"/>
              <a:t>i</a:t>
            </a:r>
            <a:r>
              <a:rPr lang="en-US" sz="3200" b="1" spc="100" baseline="-25000" dirty="0" err="1" smtClean="0"/>
              <a:t>A</a:t>
            </a:r>
            <a:r>
              <a:rPr lang="en-US" sz="3200" b="1" spc="100" dirty="0" smtClean="0"/>
              <a:t> ∩ </a:t>
            </a:r>
            <a:r>
              <a:rPr lang="en-US" sz="3200" b="1" spc="100" dirty="0" err="1" smtClean="0"/>
              <a:t>i</a:t>
            </a:r>
            <a:r>
              <a:rPr lang="en-US" sz="3200" b="1" spc="100" baseline="-25000" dirty="0" err="1" smtClean="0"/>
              <a:t>B</a:t>
            </a:r>
            <a:endParaRPr lang="en-US" sz="3200" b="1" spc="100" baseline="-25000" dirty="0"/>
          </a:p>
        </p:txBody>
      </p:sp>
      <p:pic>
        <p:nvPicPr>
          <p:cNvPr id="12" name="Picture 11" descr="ic.png"/>
          <p:cNvPicPr>
            <a:picLocks noChangeAspect="1"/>
          </p:cNvPicPr>
          <p:nvPr/>
        </p:nvPicPr>
        <p:blipFill>
          <a:blip r:embed="rId5" cstate="print"/>
          <a:stretch>
            <a:fillRect/>
          </a:stretch>
        </p:blipFill>
        <p:spPr>
          <a:xfrm>
            <a:off x="6486655" y="1885950"/>
            <a:ext cx="1302717" cy="1295398"/>
          </a:xfrm>
          <a:prstGeom prst="rect">
            <a:avLst/>
          </a:prstGeom>
        </p:spPr>
      </p:pic>
      <p:pic>
        <p:nvPicPr>
          <p:cNvPr id="14" name="Content Placeholder 4" descr="vh4.png"/>
          <p:cNvPicPr>
            <a:picLocks noChangeAspect="1"/>
          </p:cNvPicPr>
          <p:nvPr/>
        </p:nvPicPr>
        <p:blipFill>
          <a:blip r:embed="rId6" cstate="print"/>
          <a:stretch>
            <a:fillRect/>
          </a:stretch>
        </p:blipFill>
        <p:spPr>
          <a:xfrm>
            <a:off x="152399" y="1809750"/>
            <a:ext cx="2461245" cy="1752600"/>
          </a:xfrm>
          <a:prstGeom prst="rect">
            <a:avLst/>
          </a:prstGeom>
        </p:spPr>
      </p:pic>
      <p:pic>
        <p:nvPicPr>
          <p:cNvPr id="13" name="Picture 12" descr="ia.png"/>
          <p:cNvPicPr>
            <a:picLocks noChangeAspect="1"/>
          </p:cNvPicPr>
          <p:nvPr/>
        </p:nvPicPr>
        <p:blipFill>
          <a:blip r:embed="rId7" cstate="print"/>
          <a:stretch>
            <a:fillRect/>
          </a:stretch>
        </p:blipFill>
        <p:spPr>
          <a:xfrm>
            <a:off x="2738349" y="1436073"/>
            <a:ext cx="1309774" cy="2195154"/>
          </a:xfrm>
          <a:prstGeom prst="rect">
            <a:avLst/>
          </a:prstGeom>
        </p:spPr>
      </p:pic>
      <p:sp>
        <p:nvSpPr>
          <p:cNvPr id="8" name="TextBox 7"/>
          <p:cNvSpPr txBox="1"/>
          <p:nvPr/>
        </p:nvSpPr>
        <p:spPr>
          <a:xfrm>
            <a:off x="3153764" y="3358575"/>
            <a:ext cx="543739"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A</a:t>
            </a:r>
            <a:r>
              <a:rPr lang="en-US" sz="3200" b="1" dirty="0" smtClean="0">
                <a:ea typeface="Verdana" pitchFamily="34" charset="0"/>
                <a:cs typeface="Verdana" pitchFamily="34" charset="0"/>
              </a:rPr>
              <a:t> </a:t>
            </a:r>
            <a:endParaRPr lang="en-US" sz="3200" b="1" baseline="-25000" dirty="0">
              <a:latin typeface="+mj-lt"/>
              <a:ea typeface="Verdana" pitchFamily="34" charset="0"/>
              <a:cs typeface="Verdana" pitchFamily="34" charset="0"/>
            </a:endParaRPr>
          </a:p>
        </p:txBody>
      </p:sp>
      <p:sp>
        <p:nvSpPr>
          <p:cNvPr id="20" name="TextBox 19"/>
          <p:cNvSpPr txBox="1"/>
          <p:nvPr/>
        </p:nvSpPr>
        <p:spPr>
          <a:xfrm>
            <a:off x="428626" y="4095750"/>
            <a:ext cx="4800600" cy="461665"/>
          </a:xfrm>
          <a:prstGeom prst="rect">
            <a:avLst/>
          </a:prstGeom>
          <a:noFill/>
        </p:spPr>
        <p:txBody>
          <a:bodyPr wrap="square" rtlCol="0">
            <a:spAutoFit/>
          </a:bodyPr>
          <a:lstStyle/>
          <a:p>
            <a:r>
              <a:rPr lang="en-US" sz="2400" b="1" dirty="0" err="1" smtClean="0">
                <a:ea typeface="Verdana" pitchFamily="34" charset="0"/>
                <a:cs typeface="Verdana" pitchFamily="34" charset="0"/>
              </a:rPr>
              <a:t>i</a:t>
            </a:r>
            <a:r>
              <a:rPr lang="en-US" sz="2400" dirty="0" smtClean="0"/>
              <a:t> = intersection of solid and plane</a:t>
            </a:r>
            <a:endParaRPr 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Silhouette Intersection</a:t>
            </a:r>
            <a:endParaRPr lang="en-US" dirty="0"/>
          </a:p>
        </p:txBody>
      </p:sp>
      <p:sp>
        <p:nvSpPr>
          <p:cNvPr id="4" name="Slide Number Placeholder 3"/>
          <p:cNvSpPr>
            <a:spLocks noGrp="1"/>
          </p:cNvSpPr>
          <p:nvPr>
            <p:ph type="sldNum" sz="quarter" idx="12"/>
          </p:nvPr>
        </p:nvSpPr>
        <p:spPr/>
        <p:txBody>
          <a:bodyPr/>
          <a:lstStyle/>
          <a:p>
            <a:fld id="{D181A385-ACFF-48E9-8DB1-AFC648F7E614}" type="slidenum">
              <a:rPr lang="en-US" smtClean="0"/>
              <a:pPr/>
              <a:t>25</a:t>
            </a:fld>
            <a:endParaRPr lang="en-US"/>
          </a:p>
        </p:txBody>
      </p:sp>
      <p:pic>
        <p:nvPicPr>
          <p:cNvPr id="6" name="Picture 5" descr="ia.png"/>
          <p:cNvPicPr>
            <a:picLocks noChangeAspect="1"/>
          </p:cNvPicPr>
          <p:nvPr/>
        </p:nvPicPr>
        <p:blipFill>
          <a:blip r:embed="rId3" cstate="print"/>
          <a:stretch>
            <a:fillRect/>
          </a:stretch>
        </p:blipFill>
        <p:spPr>
          <a:xfrm>
            <a:off x="2738218" y="1885950"/>
            <a:ext cx="1310036" cy="1295399"/>
          </a:xfrm>
          <a:prstGeom prst="rect">
            <a:avLst/>
          </a:prstGeom>
        </p:spPr>
      </p:pic>
      <p:pic>
        <p:nvPicPr>
          <p:cNvPr id="7" name="Picture 6" descr="ib.png"/>
          <p:cNvPicPr>
            <a:picLocks noChangeAspect="1"/>
          </p:cNvPicPr>
          <p:nvPr/>
        </p:nvPicPr>
        <p:blipFill>
          <a:blip r:embed="rId4" cstate="print"/>
          <a:stretch>
            <a:fillRect/>
          </a:stretch>
        </p:blipFill>
        <p:spPr>
          <a:xfrm>
            <a:off x="4343400" y="1885950"/>
            <a:ext cx="1310037" cy="1295399"/>
          </a:xfrm>
          <a:prstGeom prst="rect">
            <a:avLst/>
          </a:prstGeom>
        </p:spPr>
      </p:pic>
      <p:sp>
        <p:nvSpPr>
          <p:cNvPr id="9" name="TextBox 8"/>
          <p:cNvSpPr txBox="1"/>
          <p:nvPr/>
        </p:nvSpPr>
        <p:spPr>
          <a:xfrm>
            <a:off x="4807814" y="3358575"/>
            <a:ext cx="439544"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B</a:t>
            </a:r>
            <a:endParaRPr lang="en-US" sz="2400" b="1" baseline="-25000" dirty="0">
              <a:latin typeface="+mj-lt"/>
              <a:ea typeface="Verdana" pitchFamily="34" charset="0"/>
              <a:cs typeface="Verdana" pitchFamily="34" charset="0"/>
            </a:endParaRPr>
          </a:p>
        </p:txBody>
      </p:sp>
      <p:sp>
        <p:nvSpPr>
          <p:cNvPr id="11" name="TextBox 10"/>
          <p:cNvSpPr txBox="1"/>
          <p:nvPr/>
        </p:nvSpPr>
        <p:spPr>
          <a:xfrm>
            <a:off x="6272076" y="3358575"/>
            <a:ext cx="1957524" cy="584775"/>
          </a:xfrm>
          <a:prstGeom prst="rect">
            <a:avLst/>
          </a:prstGeom>
          <a:noFill/>
        </p:spPr>
        <p:txBody>
          <a:bodyPr wrap="none" rtlCol="0">
            <a:spAutoFit/>
          </a:bodyPr>
          <a:lstStyle/>
          <a:p>
            <a:pPr algn="ctr"/>
            <a:r>
              <a:rPr lang="en-US" sz="3200" b="1" spc="100" dirty="0" err="1" smtClean="0"/>
              <a:t>i</a:t>
            </a:r>
            <a:r>
              <a:rPr lang="en-US" sz="3200" b="1" spc="100" baseline="-25000" dirty="0" err="1" smtClean="0"/>
              <a:t>C</a:t>
            </a:r>
            <a:r>
              <a:rPr lang="en-US" sz="3200" b="1" spc="100" dirty="0" smtClean="0"/>
              <a:t> = </a:t>
            </a:r>
            <a:r>
              <a:rPr lang="en-US" sz="3200" b="1" spc="100" dirty="0" err="1" smtClean="0"/>
              <a:t>i</a:t>
            </a:r>
            <a:r>
              <a:rPr lang="en-US" sz="3200" b="1" spc="100" baseline="-25000" dirty="0" err="1" smtClean="0"/>
              <a:t>A</a:t>
            </a:r>
            <a:r>
              <a:rPr lang="en-US" sz="3200" b="1" spc="100" dirty="0" smtClean="0"/>
              <a:t> ∩ </a:t>
            </a:r>
            <a:r>
              <a:rPr lang="en-US" sz="3200" b="1" spc="100" dirty="0" err="1" smtClean="0"/>
              <a:t>i</a:t>
            </a:r>
            <a:r>
              <a:rPr lang="en-US" sz="3200" b="1" spc="100" baseline="-25000" dirty="0" err="1" smtClean="0"/>
              <a:t>B</a:t>
            </a:r>
            <a:endParaRPr lang="en-US" sz="3200" b="1" spc="100" baseline="-25000" dirty="0"/>
          </a:p>
        </p:txBody>
      </p:sp>
      <p:pic>
        <p:nvPicPr>
          <p:cNvPr id="12" name="Picture 11" descr="ic.png"/>
          <p:cNvPicPr>
            <a:picLocks noChangeAspect="1"/>
          </p:cNvPicPr>
          <p:nvPr/>
        </p:nvPicPr>
        <p:blipFill>
          <a:blip r:embed="rId5" cstate="print"/>
          <a:stretch>
            <a:fillRect/>
          </a:stretch>
        </p:blipFill>
        <p:spPr>
          <a:xfrm>
            <a:off x="6486655" y="1885950"/>
            <a:ext cx="1302717" cy="1295398"/>
          </a:xfrm>
          <a:prstGeom prst="rect">
            <a:avLst/>
          </a:prstGeom>
        </p:spPr>
      </p:pic>
      <p:pic>
        <p:nvPicPr>
          <p:cNvPr id="14" name="Content Placeholder 4" descr="vh4.png"/>
          <p:cNvPicPr>
            <a:picLocks noChangeAspect="1"/>
          </p:cNvPicPr>
          <p:nvPr/>
        </p:nvPicPr>
        <p:blipFill>
          <a:blip r:embed="rId6" cstate="print"/>
          <a:stretch>
            <a:fillRect/>
          </a:stretch>
        </p:blipFill>
        <p:spPr>
          <a:xfrm>
            <a:off x="152399" y="1809750"/>
            <a:ext cx="2461245" cy="1752600"/>
          </a:xfrm>
          <a:prstGeom prst="rect">
            <a:avLst/>
          </a:prstGeom>
        </p:spPr>
      </p:pic>
      <p:pic>
        <p:nvPicPr>
          <p:cNvPr id="13" name="Picture 12" descr="ia.png"/>
          <p:cNvPicPr>
            <a:picLocks noChangeAspect="1"/>
          </p:cNvPicPr>
          <p:nvPr/>
        </p:nvPicPr>
        <p:blipFill>
          <a:blip r:embed="rId7" cstate="print"/>
          <a:stretch>
            <a:fillRect/>
          </a:stretch>
        </p:blipFill>
        <p:spPr>
          <a:xfrm>
            <a:off x="2738349" y="1436073"/>
            <a:ext cx="1309774" cy="2195154"/>
          </a:xfrm>
          <a:prstGeom prst="rect">
            <a:avLst/>
          </a:prstGeom>
        </p:spPr>
      </p:pic>
      <p:sp>
        <p:nvSpPr>
          <p:cNvPr id="8" name="TextBox 7"/>
          <p:cNvSpPr txBox="1"/>
          <p:nvPr/>
        </p:nvSpPr>
        <p:spPr>
          <a:xfrm>
            <a:off x="3153764" y="3358575"/>
            <a:ext cx="543739"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A</a:t>
            </a:r>
            <a:r>
              <a:rPr lang="en-US" sz="3200" b="1" dirty="0" smtClean="0">
                <a:ea typeface="Verdana" pitchFamily="34" charset="0"/>
                <a:cs typeface="Verdana" pitchFamily="34" charset="0"/>
              </a:rPr>
              <a:t> </a:t>
            </a:r>
            <a:endParaRPr lang="en-US" sz="3200" b="1" baseline="-25000" dirty="0">
              <a:latin typeface="+mj-lt"/>
              <a:ea typeface="Verdana" pitchFamily="34" charset="0"/>
              <a:cs typeface="Verdana" pitchFamily="34" charset="0"/>
            </a:endParaRPr>
          </a:p>
        </p:txBody>
      </p:sp>
      <p:sp>
        <p:nvSpPr>
          <p:cNvPr id="18" name="Oval 17"/>
          <p:cNvSpPr/>
          <p:nvPr/>
        </p:nvSpPr>
        <p:spPr>
          <a:xfrm>
            <a:off x="1085850" y="2571750"/>
            <a:ext cx="657225" cy="228600"/>
          </a:xfrm>
          <a:prstGeom prst="ellipse">
            <a:avLst/>
          </a:prstGeom>
          <a:solidFill>
            <a:srgbClr val="B8B4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c 19"/>
          <p:cNvSpPr/>
          <p:nvPr/>
        </p:nvSpPr>
        <p:spPr>
          <a:xfrm>
            <a:off x="1057275" y="2580542"/>
            <a:ext cx="685800" cy="211016"/>
          </a:xfrm>
          <a:prstGeom prst="arc">
            <a:avLst>
              <a:gd name="adj1" fmla="val 20307256"/>
              <a:gd name="adj2" fmla="val 9488588"/>
            </a:avLst>
          </a:prstGeom>
          <a:solidFill>
            <a:srgbClr val="FFFF00"/>
          </a:solidFill>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a:xfrm>
            <a:off x="428626" y="4095750"/>
            <a:ext cx="4800600" cy="461665"/>
          </a:xfrm>
          <a:prstGeom prst="rect">
            <a:avLst/>
          </a:prstGeom>
          <a:noFill/>
        </p:spPr>
        <p:txBody>
          <a:bodyPr wrap="square" rtlCol="0">
            <a:spAutoFit/>
          </a:bodyPr>
          <a:lstStyle/>
          <a:p>
            <a:r>
              <a:rPr lang="en-US" sz="2400" b="1" dirty="0" err="1" smtClean="0">
                <a:ea typeface="Verdana" pitchFamily="34" charset="0"/>
                <a:cs typeface="Verdana" pitchFamily="34" charset="0"/>
              </a:rPr>
              <a:t>i</a:t>
            </a:r>
            <a:r>
              <a:rPr lang="en-US" sz="2400" dirty="0" smtClean="0"/>
              <a:t> = intersection of solid and plane</a:t>
            </a:r>
            <a:endParaRPr 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a.png"/>
          <p:cNvPicPr>
            <a:picLocks noChangeAspect="1"/>
          </p:cNvPicPr>
          <p:nvPr/>
        </p:nvPicPr>
        <p:blipFill>
          <a:blip r:embed="rId3" cstate="print"/>
          <a:stretch>
            <a:fillRect/>
          </a:stretch>
        </p:blipFill>
        <p:spPr>
          <a:xfrm>
            <a:off x="2738349" y="1436072"/>
            <a:ext cx="1309775" cy="2195156"/>
          </a:xfrm>
          <a:prstGeom prst="rect">
            <a:avLst/>
          </a:prstGeom>
        </p:spPr>
      </p:pic>
      <p:sp>
        <p:nvSpPr>
          <p:cNvPr id="2" name="Title 1"/>
          <p:cNvSpPr>
            <a:spLocks noGrp="1"/>
          </p:cNvSpPr>
          <p:nvPr>
            <p:ph type="title"/>
          </p:nvPr>
        </p:nvSpPr>
        <p:spPr/>
        <p:txBody>
          <a:bodyPr/>
          <a:lstStyle/>
          <a:p>
            <a:r>
              <a:rPr lang="en-US" dirty="0" smtClean="0"/>
              <a:t>Silhouette Intersection</a:t>
            </a:r>
            <a:endParaRPr lang="en-US" dirty="0"/>
          </a:p>
        </p:txBody>
      </p:sp>
      <p:sp>
        <p:nvSpPr>
          <p:cNvPr id="4" name="Slide Number Placeholder 3"/>
          <p:cNvSpPr>
            <a:spLocks noGrp="1"/>
          </p:cNvSpPr>
          <p:nvPr>
            <p:ph type="sldNum" sz="quarter" idx="12"/>
          </p:nvPr>
        </p:nvSpPr>
        <p:spPr/>
        <p:txBody>
          <a:bodyPr/>
          <a:lstStyle/>
          <a:p>
            <a:fld id="{D181A385-ACFF-48E9-8DB1-AFC648F7E614}" type="slidenum">
              <a:rPr lang="en-US" smtClean="0"/>
              <a:pPr/>
              <a:t>26</a:t>
            </a:fld>
            <a:endParaRPr lang="en-US"/>
          </a:p>
        </p:txBody>
      </p:sp>
      <p:pic>
        <p:nvPicPr>
          <p:cNvPr id="7" name="Picture 6" descr="ib.png"/>
          <p:cNvPicPr>
            <a:picLocks noChangeAspect="1"/>
          </p:cNvPicPr>
          <p:nvPr/>
        </p:nvPicPr>
        <p:blipFill>
          <a:blip r:embed="rId4" cstate="print"/>
          <a:stretch>
            <a:fillRect/>
          </a:stretch>
        </p:blipFill>
        <p:spPr>
          <a:xfrm>
            <a:off x="4343400" y="1885950"/>
            <a:ext cx="1310037" cy="1295399"/>
          </a:xfrm>
          <a:prstGeom prst="rect">
            <a:avLst/>
          </a:prstGeom>
        </p:spPr>
      </p:pic>
      <p:sp>
        <p:nvSpPr>
          <p:cNvPr id="8" name="TextBox 7"/>
          <p:cNvSpPr txBox="1"/>
          <p:nvPr/>
        </p:nvSpPr>
        <p:spPr>
          <a:xfrm>
            <a:off x="2890070" y="3358575"/>
            <a:ext cx="1071127"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A</a:t>
            </a:r>
            <a:r>
              <a:rPr lang="en-US" sz="3200" b="1" dirty="0" smtClean="0">
                <a:ea typeface="Verdana" pitchFamily="34" charset="0"/>
                <a:cs typeface="Verdana" pitchFamily="34" charset="0"/>
              </a:rPr>
              <a:t> , </a:t>
            </a:r>
            <a:r>
              <a:rPr lang="en-US" sz="3200" b="1" dirty="0" err="1" smtClean="0">
                <a:ea typeface="Verdana" pitchFamily="34" charset="0"/>
                <a:cs typeface="Verdana" pitchFamily="34" charset="0"/>
              </a:rPr>
              <a:t>s</a:t>
            </a:r>
            <a:r>
              <a:rPr lang="en-US" sz="3200" b="1" baseline="-25000" dirty="0" err="1" smtClean="0">
                <a:ea typeface="Verdana" pitchFamily="34" charset="0"/>
                <a:cs typeface="Verdana" pitchFamily="34" charset="0"/>
              </a:rPr>
              <a:t>A</a:t>
            </a:r>
            <a:endParaRPr lang="en-US" sz="3200" b="1" baseline="-25000" dirty="0">
              <a:latin typeface="+mj-lt"/>
              <a:ea typeface="Verdana" pitchFamily="34" charset="0"/>
              <a:cs typeface="Verdana" pitchFamily="34" charset="0"/>
            </a:endParaRPr>
          </a:p>
        </p:txBody>
      </p:sp>
      <p:sp>
        <p:nvSpPr>
          <p:cNvPr id="9" name="TextBox 8"/>
          <p:cNvSpPr txBox="1"/>
          <p:nvPr/>
        </p:nvSpPr>
        <p:spPr>
          <a:xfrm>
            <a:off x="4807814" y="3358575"/>
            <a:ext cx="439544"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B</a:t>
            </a:r>
            <a:endParaRPr lang="en-US" sz="2400" b="1" baseline="-25000" dirty="0">
              <a:latin typeface="+mj-lt"/>
              <a:ea typeface="Verdana" pitchFamily="34" charset="0"/>
              <a:cs typeface="Verdana" pitchFamily="34" charset="0"/>
            </a:endParaRPr>
          </a:p>
        </p:txBody>
      </p:sp>
      <p:pic>
        <p:nvPicPr>
          <p:cNvPr id="12" name="Picture 11" descr="ic.png"/>
          <p:cNvPicPr>
            <a:picLocks noChangeAspect="1"/>
          </p:cNvPicPr>
          <p:nvPr/>
        </p:nvPicPr>
        <p:blipFill>
          <a:blip r:embed="rId5" cstate="print"/>
          <a:stretch>
            <a:fillRect/>
          </a:stretch>
        </p:blipFill>
        <p:spPr>
          <a:xfrm>
            <a:off x="6486655" y="1885950"/>
            <a:ext cx="1302717" cy="1295398"/>
          </a:xfrm>
          <a:prstGeom prst="rect">
            <a:avLst/>
          </a:prstGeom>
        </p:spPr>
      </p:pic>
      <p:pic>
        <p:nvPicPr>
          <p:cNvPr id="14" name="Content Placeholder 4" descr="vh4.png"/>
          <p:cNvPicPr>
            <a:picLocks noChangeAspect="1"/>
          </p:cNvPicPr>
          <p:nvPr/>
        </p:nvPicPr>
        <p:blipFill>
          <a:blip r:embed="rId6" cstate="print"/>
          <a:stretch>
            <a:fillRect/>
          </a:stretch>
        </p:blipFill>
        <p:spPr>
          <a:xfrm>
            <a:off x="152399" y="1809750"/>
            <a:ext cx="2461245" cy="1752600"/>
          </a:xfrm>
          <a:prstGeom prst="rect">
            <a:avLst/>
          </a:prstGeom>
        </p:spPr>
      </p:pic>
      <p:sp>
        <p:nvSpPr>
          <p:cNvPr id="13" name="TextBox 12"/>
          <p:cNvSpPr txBox="1"/>
          <p:nvPr/>
        </p:nvSpPr>
        <p:spPr>
          <a:xfrm>
            <a:off x="6272076" y="3358575"/>
            <a:ext cx="1957524" cy="584775"/>
          </a:xfrm>
          <a:prstGeom prst="rect">
            <a:avLst/>
          </a:prstGeom>
          <a:noFill/>
        </p:spPr>
        <p:txBody>
          <a:bodyPr wrap="none" rtlCol="0">
            <a:spAutoFit/>
          </a:bodyPr>
          <a:lstStyle/>
          <a:p>
            <a:pPr algn="ctr"/>
            <a:r>
              <a:rPr lang="en-US" sz="3200" b="1" spc="100" dirty="0" err="1" smtClean="0"/>
              <a:t>i</a:t>
            </a:r>
            <a:r>
              <a:rPr lang="en-US" sz="3200" b="1" spc="100" baseline="-25000" dirty="0" err="1" smtClean="0"/>
              <a:t>C</a:t>
            </a:r>
            <a:r>
              <a:rPr lang="en-US" sz="3200" b="1" spc="100" dirty="0" smtClean="0"/>
              <a:t> = </a:t>
            </a:r>
            <a:r>
              <a:rPr lang="en-US" sz="3200" b="1" spc="100" dirty="0" err="1" smtClean="0"/>
              <a:t>i</a:t>
            </a:r>
            <a:r>
              <a:rPr lang="en-US" sz="3200" b="1" spc="100" baseline="-25000" dirty="0" err="1" smtClean="0"/>
              <a:t>A</a:t>
            </a:r>
            <a:r>
              <a:rPr lang="en-US" sz="3200" b="1" spc="100" dirty="0" smtClean="0"/>
              <a:t> ∩ </a:t>
            </a:r>
            <a:r>
              <a:rPr lang="en-US" sz="3200" b="1" spc="100" dirty="0" err="1" smtClean="0"/>
              <a:t>i</a:t>
            </a:r>
            <a:r>
              <a:rPr lang="en-US" sz="3200" b="1" spc="100" baseline="-25000" dirty="0" err="1" smtClean="0"/>
              <a:t>B</a:t>
            </a:r>
            <a:endParaRPr lang="en-US" sz="3200" b="1" spc="100" baseline="-25000" dirty="0"/>
          </a:p>
        </p:txBody>
      </p:sp>
      <p:sp>
        <p:nvSpPr>
          <p:cNvPr id="16" name="TextBox 15"/>
          <p:cNvSpPr txBox="1"/>
          <p:nvPr/>
        </p:nvSpPr>
        <p:spPr>
          <a:xfrm>
            <a:off x="381000" y="4457640"/>
            <a:ext cx="5686426" cy="461665"/>
          </a:xfrm>
          <a:prstGeom prst="rect">
            <a:avLst/>
          </a:prstGeom>
          <a:noFill/>
        </p:spPr>
        <p:txBody>
          <a:bodyPr wrap="square" rtlCol="0">
            <a:spAutoFit/>
          </a:bodyPr>
          <a:lstStyle/>
          <a:p>
            <a:r>
              <a:rPr lang="en-US" sz="2400" b="1" dirty="0" smtClean="0">
                <a:ea typeface="Verdana" pitchFamily="34" charset="0"/>
                <a:cs typeface="Verdana" pitchFamily="34" charset="0"/>
              </a:rPr>
              <a:t>s</a:t>
            </a:r>
            <a:r>
              <a:rPr lang="en-US" sz="2400" dirty="0" smtClean="0"/>
              <a:t> = intersection of </a:t>
            </a:r>
            <a:r>
              <a:rPr lang="en-US" sz="2400" i="1" dirty="0" smtClean="0"/>
              <a:t>surface</a:t>
            </a:r>
            <a:r>
              <a:rPr lang="en-US" sz="2400" dirty="0" smtClean="0"/>
              <a:t> of solid and plane</a:t>
            </a:r>
            <a:endParaRPr lang="en-US" sz="2400" dirty="0"/>
          </a:p>
        </p:txBody>
      </p:sp>
      <p:sp>
        <p:nvSpPr>
          <p:cNvPr id="17" name="TextBox 16"/>
          <p:cNvSpPr txBox="1"/>
          <p:nvPr/>
        </p:nvSpPr>
        <p:spPr>
          <a:xfrm>
            <a:off x="428626" y="4095750"/>
            <a:ext cx="4800600" cy="461665"/>
          </a:xfrm>
          <a:prstGeom prst="rect">
            <a:avLst/>
          </a:prstGeom>
          <a:noFill/>
        </p:spPr>
        <p:txBody>
          <a:bodyPr wrap="square" rtlCol="0">
            <a:spAutoFit/>
          </a:bodyPr>
          <a:lstStyle/>
          <a:p>
            <a:r>
              <a:rPr lang="en-US" sz="2400" b="1" dirty="0" err="1" smtClean="0">
                <a:ea typeface="Verdana" pitchFamily="34" charset="0"/>
                <a:cs typeface="Verdana" pitchFamily="34" charset="0"/>
              </a:rPr>
              <a:t>i</a:t>
            </a:r>
            <a:r>
              <a:rPr lang="en-US" sz="2400" dirty="0" smtClean="0"/>
              <a:t> = intersection of solid and plane</a:t>
            </a:r>
            <a:endParaRPr lang="en-US"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ia.png"/>
          <p:cNvPicPr>
            <a:picLocks noChangeAspect="1"/>
          </p:cNvPicPr>
          <p:nvPr/>
        </p:nvPicPr>
        <p:blipFill>
          <a:blip r:embed="rId3" cstate="print"/>
          <a:stretch>
            <a:fillRect/>
          </a:stretch>
        </p:blipFill>
        <p:spPr>
          <a:xfrm>
            <a:off x="2738349" y="1436072"/>
            <a:ext cx="1309775" cy="2195156"/>
          </a:xfrm>
          <a:prstGeom prst="rect">
            <a:avLst/>
          </a:prstGeom>
        </p:spPr>
      </p:pic>
      <p:pic>
        <p:nvPicPr>
          <p:cNvPr id="20" name="Picture 19" descr="ib.png"/>
          <p:cNvPicPr>
            <a:picLocks noChangeAspect="1"/>
          </p:cNvPicPr>
          <p:nvPr/>
        </p:nvPicPr>
        <p:blipFill>
          <a:blip r:embed="rId4" cstate="print"/>
          <a:stretch>
            <a:fillRect/>
          </a:stretch>
        </p:blipFill>
        <p:spPr>
          <a:xfrm>
            <a:off x="4343400" y="1885950"/>
            <a:ext cx="1310037" cy="1295399"/>
          </a:xfrm>
          <a:prstGeom prst="rect">
            <a:avLst/>
          </a:prstGeom>
        </p:spPr>
      </p:pic>
      <p:pic>
        <p:nvPicPr>
          <p:cNvPr id="21" name="Picture 20" descr="ic.png"/>
          <p:cNvPicPr>
            <a:picLocks noChangeAspect="1"/>
          </p:cNvPicPr>
          <p:nvPr/>
        </p:nvPicPr>
        <p:blipFill>
          <a:blip r:embed="rId5" cstate="print"/>
          <a:stretch>
            <a:fillRect/>
          </a:stretch>
        </p:blipFill>
        <p:spPr>
          <a:xfrm>
            <a:off x="6486655" y="1885950"/>
            <a:ext cx="1302717" cy="1295398"/>
          </a:xfrm>
          <a:prstGeom prst="rect">
            <a:avLst/>
          </a:prstGeom>
        </p:spPr>
      </p:pic>
      <p:sp>
        <p:nvSpPr>
          <p:cNvPr id="2" name="Title 1"/>
          <p:cNvSpPr>
            <a:spLocks noGrp="1"/>
          </p:cNvSpPr>
          <p:nvPr>
            <p:ph type="title"/>
          </p:nvPr>
        </p:nvSpPr>
        <p:spPr/>
        <p:txBody>
          <a:bodyPr/>
          <a:lstStyle/>
          <a:p>
            <a:r>
              <a:rPr lang="en-US" dirty="0" smtClean="0"/>
              <a:t>Silhouette Intersection</a:t>
            </a:r>
            <a:endParaRPr lang="en-US" dirty="0"/>
          </a:p>
        </p:txBody>
      </p:sp>
      <p:pic>
        <p:nvPicPr>
          <p:cNvPr id="5" name="Content Placeholder 4" descr="vh4.png"/>
          <p:cNvPicPr>
            <a:picLocks noGrp="1" noChangeAspect="1"/>
          </p:cNvPicPr>
          <p:nvPr>
            <p:ph idx="1"/>
          </p:nvPr>
        </p:nvPicPr>
        <p:blipFill>
          <a:blip r:embed="rId6" cstate="print"/>
          <a:stretch>
            <a:fillRect/>
          </a:stretch>
        </p:blipFill>
        <p:spPr>
          <a:xfrm>
            <a:off x="152399" y="1809750"/>
            <a:ext cx="2461245" cy="1752600"/>
          </a:xfrm>
        </p:spPr>
      </p:pic>
      <p:sp>
        <p:nvSpPr>
          <p:cNvPr id="4" name="Slide Number Placeholder 3"/>
          <p:cNvSpPr>
            <a:spLocks noGrp="1"/>
          </p:cNvSpPr>
          <p:nvPr>
            <p:ph type="sldNum" sz="quarter" idx="12"/>
          </p:nvPr>
        </p:nvSpPr>
        <p:spPr/>
        <p:txBody>
          <a:bodyPr/>
          <a:lstStyle/>
          <a:p>
            <a:fld id="{D181A385-ACFF-48E9-8DB1-AFC648F7E614}" type="slidenum">
              <a:rPr lang="en-US" smtClean="0"/>
              <a:pPr/>
              <a:t>27</a:t>
            </a:fld>
            <a:endParaRPr lang="en-US" dirty="0"/>
          </a:p>
        </p:txBody>
      </p:sp>
      <p:sp>
        <p:nvSpPr>
          <p:cNvPr id="8" name="TextBox 7"/>
          <p:cNvSpPr txBox="1"/>
          <p:nvPr/>
        </p:nvSpPr>
        <p:spPr>
          <a:xfrm>
            <a:off x="2890070" y="3358575"/>
            <a:ext cx="1071127"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A</a:t>
            </a:r>
            <a:r>
              <a:rPr lang="en-US" sz="3200" b="1" dirty="0" smtClean="0">
                <a:ea typeface="Verdana" pitchFamily="34" charset="0"/>
                <a:cs typeface="Verdana" pitchFamily="34" charset="0"/>
              </a:rPr>
              <a:t> , </a:t>
            </a:r>
            <a:r>
              <a:rPr lang="en-US" sz="3200" b="1" dirty="0" err="1" smtClean="0">
                <a:ea typeface="Verdana" pitchFamily="34" charset="0"/>
                <a:cs typeface="Verdana" pitchFamily="34" charset="0"/>
              </a:rPr>
              <a:t>s</a:t>
            </a:r>
            <a:r>
              <a:rPr lang="en-US" sz="3200" b="1" baseline="-25000" dirty="0" err="1" smtClean="0">
                <a:ea typeface="Verdana" pitchFamily="34" charset="0"/>
                <a:cs typeface="Verdana" pitchFamily="34" charset="0"/>
              </a:rPr>
              <a:t>A</a:t>
            </a:r>
            <a:endParaRPr lang="en-US" sz="3200" b="1" baseline="-25000" dirty="0">
              <a:latin typeface="+mj-lt"/>
              <a:ea typeface="Verdana" pitchFamily="34" charset="0"/>
              <a:cs typeface="Verdana" pitchFamily="34" charset="0"/>
            </a:endParaRPr>
          </a:p>
        </p:txBody>
      </p:sp>
      <p:sp>
        <p:nvSpPr>
          <p:cNvPr id="9" name="TextBox 8"/>
          <p:cNvSpPr txBox="1"/>
          <p:nvPr/>
        </p:nvSpPr>
        <p:spPr>
          <a:xfrm>
            <a:off x="4807814" y="3358575"/>
            <a:ext cx="439544"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B</a:t>
            </a:r>
            <a:endParaRPr lang="en-US" sz="2400" b="1" baseline="-25000" dirty="0">
              <a:latin typeface="+mj-lt"/>
              <a:ea typeface="Verdana" pitchFamily="34" charset="0"/>
              <a:cs typeface="Verdana" pitchFamily="34" charset="0"/>
            </a:endParaRPr>
          </a:p>
        </p:txBody>
      </p:sp>
      <p:sp>
        <p:nvSpPr>
          <p:cNvPr id="11" name="TextBox 10"/>
          <p:cNvSpPr txBox="1"/>
          <p:nvPr/>
        </p:nvSpPr>
        <p:spPr>
          <a:xfrm>
            <a:off x="5648455" y="3891975"/>
            <a:ext cx="3190745" cy="584775"/>
          </a:xfrm>
          <a:prstGeom prst="rect">
            <a:avLst/>
          </a:prstGeom>
          <a:noFill/>
        </p:spPr>
        <p:txBody>
          <a:bodyPr wrap="none" rtlCol="0">
            <a:spAutoFit/>
          </a:bodyPr>
          <a:lstStyle/>
          <a:p>
            <a:pPr algn="ctr"/>
            <a:r>
              <a:rPr lang="en-US" sz="3200" b="1" spc="100" dirty="0" err="1" smtClean="0"/>
              <a:t>s</a:t>
            </a:r>
            <a:r>
              <a:rPr lang="en-US" sz="3200" b="1" spc="100" baseline="-25000" dirty="0" err="1" smtClean="0"/>
              <a:t>C</a:t>
            </a:r>
            <a:r>
              <a:rPr lang="en-US" sz="3200" b="1" spc="100" dirty="0" smtClean="0"/>
              <a:t> = (</a:t>
            </a:r>
            <a:r>
              <a:rPr lang="en-US" sz="3200" b="1" spc="100" dirty="0" err="1" smtClean="0"/>
              <a:t>s</a:t>
            </a:r>
            <a:r>
              <a:rPr lang="en-US" sz="3200" b="1" spc="100" baseline="-25000" dirty="0" err="1" smtClean="0"/>
              <a:t>A</a:t>
            </a:r>
            <a:r>
              <a:rPr lang="en-US" sz="3200" b="1" spc="100" dirty="0" smtClean="0"/>
              <a:t> </a:t>
            </a:r>
            <a:r>
              <a:rPr lang="en-US" sz="2400" spc="100" dirty="0" smtClean="0"/>
              <a:t>U</a:t>
            </a:r>
            <a:r>
              <a:rPr lang="en-US" sz="3200" spc="100" dirty="0" smtClean="0"/>
              <a:t> </a:t>
            </a:r>
            <a:r>
              <a:rPr lang="en-US" sz="3200" b="1" spc="100" dirty="0" err="1" smtClean="0"/>
              <a:t>s</a:t>
            </a:r>
            <a:r>
              <a:rPr lang="en-US" sz="3200" b="1" spc="100" baseline="-25000" dirty="0" err="1" smtClean="0"/>
              <a:t>B</a:t>
            </a:r>
            <a:r>
              <a:rPr lang="en-US" sz="3200" b="1" spc="100" dirty="0" smtClean="0"/>
              <a:t>) ∩ </a:t>
            </a:r>
            <a:r>
              <a:rPr lang="en-US" sz="3200" b="1" spc="100" dirty="0" err="1" smtClean="0"/>
              <a:t>i</a:t>
            </a:r>
            <a:r>
              <a:rPr lang="en-US" sz="3200" b="1" spc="100" baseline="-25000" dirty="0" err="1" smtClean="0"/>
              <a:t>C</a:t>
            </a:r>
            <a:endParaRPr lang="en-US" sz="3200" b="1" spc="100" baseline="-25000" dirty="0"/>
          </a:p>
        </p:txBody>
      </p:sp>
      <p:sp>
        <p:nvSpPr>
          <p:cNvPr id="13" name="TextBox 12"/>
          <p:cNvSpPr txBox="1"/>
          <p:nvPr/>
        </p:nvSpPr>
        <p:spPr>
          <a:xfrm>
            <a:off x="6272076" y="3358575"/>
            <a:ext cx="1957524" cy="584775"/>
          </a:xfrm>
          <a:prstGeom prst="rect">
            <a:avLst/>
          </a:prstGeom>
          <a:noFill/>
        </p:spPr>
        <p:txBody>
          <a:bodyPr wrap="none" rtlCol="0">
            <a:spAutoFit/>
          </a:bodyPr>
          <a:lstStyle/>
          <a:p>
            <a:pPr algn="ctr"/>
            <a:r>
              <a:rPr lang="en-US" sz="3200" b="1" spc="100" dirty="0" err="1" smtClean="0"/>
              <a:t>i</a:t>
            </a:r>
            <a:r>
              <a:rPr lang="en-US" sz="3200" b="1" spc="100" baseline="-25000" dirty="0" err="1" smtClean="0"/>
              <a:t>C</a:t>
            </a:r>
            <a:r>
              <a:rPr lang="en-US" sz="3200" b="1" spc="100" dirty="0" smtClean="0"/>
              <a:t> = </a:t>
            </a:r>
            <a:r>
              <a:rPr lang="en-US" sz="3200" b="1" spc="100" dirty="0" err="1" smtClean="0"/>
              <a:t>i</a:t>
            </a:r>
            <a:r>
              <a:rPr lang="en-US" sz="3200" b="1" spc="100" baseline="-25000" dirty="0" err="1" smtClean="0"/>
              <a:t>A</a:t>
            </a:r>
            <a:r>
              <a:rPr lang="en-US" sz="3200" b="1" spc="100" dirty="0" smtClean="0"/>
              <a:t> ∩ </a:t>
            </a:r>
            <a:r>
              <a:rPr lang="en-US" sz="3200" b="1" spc="100" dirty="0" err="1" smtClean="0"/>
              <a:t>i</a:t>
            </a:r>
            <a:r>
              <a:rPr lang="en-US" sz="3200" b="1" spc="100" baseline="-25000" dirty="0" err="1" smtClean="0"/>
              <a:t>B</a:t>
            </a:r>
            <a:endParaRPr lang="en-US" sz="3200" b="1" spc="100" baseline="-25000" dirty="0"/>
          </a:p>
        </p:txBody>
      </p:sp>
      <p:sp>
        <p:nvSpPr>
          <p:cNvPr id="15" name="Arc 14"/>
          <p:cNvSpPr/>
          <p:nvPr/>
        </p:nvSpPr>
        <p:spPr>
          <a:xfrm>
            <a:off x="1066800" y="2580542"/>
            <a:ext cx="685800" cy="211016"/>
          </a:xfrm>
          <a:prstGeom prst="arc">
            <a:avLst>
              <a:gd name="adj1" fmla="val 20006097"/>
              <a:gd name="adj2" fmla="val 9451754"/>
            </a:avLst>
          </a:prstGeom>
          <a:solidFill>
            <a:srgbClr val="FFFF00"/>
          </a:solidFill>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p:cNvCxnSpPr>
            <a:stCxn id="15" idx="2"/>
            <a:endCxn id="15" idx="0"/>
          </p:cNvCxnSpPr>
          <p:nvPr/>
        </p:nvCxnSpPr>
        <p:spPr>
          <a:xfrm rot="5400000" flipH="1" flipV="1">
            <a:off x="1309969" y="2491258"/>
            <a:ext cx="174510" cy="3843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81000" y="4457640"/>
            <a:ext cx="5686426" cy="461665"/>
          </a:xfrm>
          <a:prstGeom prst="rect">
            <a:avLst/>
          </a:prstGeom>
          <a:noFill/>
        </p:spPr>
        <p:txBody>
          <a:bodyPr wrap="square" rtlCol="0">
            <a:spAutoFit/>
          </a:bodyPr>
          <a:lstStyle/>
          <a:p>
            <a:r>
              <a:rPr lang="en-US" sz="2400" b="1" dirty="0" smtClean="0">
                <a:ea typeface="Verdana" pitchFamily="34" charset="0"/>
                <a:cs typeface="Verdana" pitchFamily="34" charset="0"/>
              </a:rPr>
              <a:t>s</a:t>
            </a:r>
            <a:r>
              <a:rPr lang="en-US" sz="2400" dirty="0" smtClean="0"/>
              <a:t> = intersection of </a:t>
            </a:r>
            <a:r>
              <a:rPr lang="en-US" sz="2400" i="1" dirty="0" smtClean="0"/>
              <a:t>surface</a:t>
            </a:r>
            <a:r>
              <a:rPr lang="en-US" sz="2400" dirty="0" smtClean="0"/>
              <a:t> of solid and plane</a:t>
            </a:r>
            <a:endParaRPr lang="en-US" sz="2400" dirty="0"/>
          </a:p>
        </p:txBody>
      </p:sp>
      <p:sp>
        <p:nvSpPr>
          <p:cNvPr id="19" name="TextBox 18"/>
          <p:cNvSpPr txBox="1"/>
          <p:nvPr/>
        </p:nvSpPr>
        <p:spPr>
          <a:xfrm>
            <a:off x="428626" y="4095750"/>
            <a:ext cx="4800600" cy="461665"/>
          </a:xfrm>
          <a:prstGeom prst="rect">
            <a:avLst/>
          </a:prstGeom>
          <a:noFill/>
        </p:spPr>
        <p:txBody>
          <a:bodyPr wrap="square" rtlCol="0">
            <a:spAutoFit/>
          </a:bodyPr>
          <a:lstStyle/>
          <a:p>
            <a:r>
              <a:rPr lang="en-US" sz="2400" b="1" dirty="0" err="1" smtClean="0">
                <a:ea typeface="Verdana" pitchFamily="34" charset="0"/>
                <a:cs typeface="Verdana" pitchFamily="34" charset="0"/>
              </a:rPr>
              <a:t>i</a:t>
            </a:r>
            <a:r>
              <a:rPr lang="en-US" sz="2400" dirty="0" smtClean="0"/>
              <a:t> = intersection of solid and plane</a:t>
            </a:r>
            <a:endParaRPr lang="en-US"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ia.png"/>
          <p:cNvPicPr>
            <a:picLocks noChangeAspect="1"/>
          </p:cNvPicPr>
          <p:nvPr/>
        </p:nvPicPr>
        <p:blipFill>
          <a:blip r:embed="rId3" cstate="print"/>
          <a:stretch>
            <a:fillRect/>
          </a:stretch>
        </p:blipFill>
        <p:spPr>
          <a:xfrm>
            <a:off x="2738349" y="1436072"/>
            <a:ext cx="1309775" cy="2195156"/>
          </a:xfrm>
          <a:prstGeom prst="rect">
            <a:avLst/>
          </a:prstGeom>
        </p:spPr>
      </p:pic>
      <p:pic>
        <p:nvPicPr>
          <p:cNvPr id="19" name="Picture 18" descr="ib.png"/>
          <p:cNvPicPr>
            <a:picLocks noChangeAspect="1"/>
          </p:cNvPicPr>
          <p:nvPr/>
        </p:nvPicPr>
        <p:blipFill>
          <a:blip r:embed="rId4" cstate="print"/>
          <a:stretch>
            <a:fillRect/>
          </a:stretch>
        </p:blipFill>
        <p:spPr>
          <a:xfrm>
            <a:off x="4343400" y="1885950"/>
            <a:ext cx="1310037" cy="1295399"/>
          </a:xfrm>
          <a:prstGeom prst="rect">
            <a:avLst/>
          </a:prstGeom>
        </p:spPr>
      </p:pic>
      <p:pic>
        <p:nvPicPr>
          <p:cNvPr id="20" name="Picture 19" descr="ic.png"/>
          <p:cNvPicPr>
            <a:picLocks noChangeAspect="1"/>
          </p:cNvPicPr>
          <p:nvPr/>
        </p:nvPicPr>
        <p:blipFill>
          <a:blip r:embed="rId5" cstate="print"/>
          <a:stretch>
            <a:fillRect/>
          </a:stretch>
        </p:blipFill>
        <p:spPr>
          <a:xfrm>
            <a:off x="6486655" y="1885950"/>
            <a:ext cx="1302717" cy="1295398"/>
          </a:xfrm>
          <a:prstGeom prst="rect">
            <a:avLst/>
          </a:prstGeom>
        </p:spPr>
      </p:pic>
      <p:sp>
        <p:nvSpPr>
          <p:cNvPr id="2" name="Title 1"/>
          <p:cNvSpPr>
            <a:spLocks noGrp="1"/>
          </p:cNvSpPr>
          <p:nvPr>
            <p:ph type="title"/>
          </p:nvPr>
        </p:nvSpPr>
        <p:spPr/>
        <p:txBody>
          <a:bodyPr/>
          <a:lstStyle/>
          <a:p>
            <a:r>
              <a:rPr lang="en-US" dirty="0" smtClean="0"/>
              <a:t>Silhouette Intersection</a:t>
            </a:r>
            <a:endParaRPr lang="en-US" dirty="0"/>
          </a:p>
        </p:txBody>
      </p:sp>
      <p:pic>
        <p:nvPicPr>
          <p:cNvPr id="5" name="Content Placeholder 4" descr="vh4.png"/>
          <p:cNvPicPr>
            <a:picLocks noGrp="1" noChangeAspect="1"/>
          </p:cNvPicPr>
          <p:nvPr>
            <p:ph idx="1"/>
          </p:nvPr>
        </p:nvPicPr>
        <p:blipFill>
          <a:blip r:embed="rId6" cstate="print"/>
          <a:stretch>
            <a:fillRect/>
          </a:stretch>
        </p:blipFill>
        <p:spPr>
          <a:xfrm>
            <a:off x="152399" y="1809750"/>
            <a:ext cx="2461245" cy="1752600"/>
          </a:xfrm>
        </p:spPr>
      </p:pic>
      <p:sp>
        <p:nvSpPr>
          <p:cNvPr id="4" name="Slide Number Placeholder 3"/>
          <p:cNvSpPr>
            <a:spLocks noGrp="1"/>
          </p:cNvSpPr>
          <p:nvPr>
            <p:ph type="sldNum" sz="quarter" idx="12"/>
          </p:nvPr>
        </p:nvSpPr>
        <p:spPr/>
        <p:txBody>
          <a:bodyPr/>
          <a:lstStyle/>
          <a:p>
            <a:fld id="{D181A385-ACFF-48E9-8DB1-AFC648F7E614}" type="slidenum">
              <a:rPr lang="en-US" smtClean="0"/>
              <a:pPr/>
              <a:t>28</a:t>
            </a:fld>
            <a:endParaRPr lang="en-US" dirty="0"/>
          </a:p>
        </p:txBody>
      </p:sp>
      <p:sp>
        <p:nvSpPr>
          <p:cNvPr id="8" name="TextBox 7"/>
          <p:cNvSpPr txBox="1"/>
          <p:nvPr/>
        </p:nvSpPr>
        <p:spPr>
          <a:xfrm>
            <a:off x="2890070" y="3358575"/>
            <a:ext cx="1071127"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A</a:t>
            </a:r>
            <a:r>
              <a:rPr lang="en-US" sz="3200" b="1" dirty="0" smtClean="0">
                <a:ea typeface="Verdana" pitchFamily="34" charset="0"/>
                <a:cs typeface="Verdana" pitchFamily="34" charset="0"/>
              </a:rPr>
              <a:t> , </a:t>
            </a:r>
            <a:r>
              <a:rPr lang="en-US" sz="3200" b="1" dirty="0" err="1" smtClean="0">
                <a:ea typeface="Verdana" pitchFamily="34" charset="0"/>
                <a:cs typeface="Verdana" pitchFamily="34" charset="0"/>
              </a:rPr>
              <a:t>s</a:t>
            </a:r>
            <a:r>
              <a:rPr lang="en-US" sz="3200" b="1" baseline="-25000" dirty="0" err="1" smtClean="0">
                <a:ea typeface="Verdana" pitchFamily="34" charset="0"/>
                <a:cs typeface="Verdana" pitchFamily="34" charset="0"/>
              </a:rPr>
              <a:t>A</a:t>
            </a:r>
            <a:endParaRPr lang="en-US" sz="3200" b="1" baseline="-25000" dirty="0">
              <a:latin typeface="+mj-lt"/>
              <a:ea typeface="Verdana" pitchFamily="34" charset="0"/>
              <a:cs typeface="Verdana" pitchFamily="34" charset="0"/>
            </a:endParaRPr>
          </a:p>
        </p:txBody>
      </p:sp>
      <p:sp>
        <p:nvSpPr>
          <p:cNvPr id="9" name="TextBox 8"/>
          <p:cNvSpPr txBox="1"/>
          <p:nvPr/>
        </p:nvSpPr>
        <p:spPr>
          <a:xfrm>
            <a:off x="4807814" y="3358575"/>
            <a:ext cx="439544" cy="584775"/>
          </a:xfrm>
          <a:prstGeom prst="rect">
            <a:avLst/>
          </a:prstGeom>
          <a:noFill/>
        </p:spPr>
        <p:txBody>
          <a:bodyPr wrap="none" rtlCol="0">
            <a:spAutoFit/>
          </a:bodyPr>
          <a:lstStyle/>
          <a:p>
            <a:pPr algn="ctr"/>
            <a:r>
              <a:rPr lang="en-US" sz="3200" b="1" dirty="0" err="1" smtClean="0">
                <a:latin typeface="+mj-lt"/>
                <a:ea typeface="Verdana" pitchFamily="34" charset="0"/>
                <a:cs typeface="Verdana" pitchFamily="34" charset="0"/>
              </a:rPr>
              <a:t>i</a:t>
            </a:r>
            <a:r>
              <a:rPr lang="en-US" sz="3200" b="1" baseline="-25000" dirty="0" err="1" smtClean="0">
                <a:latin typeface="+mj-lt"/>
                <a:ea typeface="Verdana" pitchFamily="34" charset="0"/>
                <a:cs typeface="Verdana" pitchFamily="34" charset="0"/>
              </a:rPr>
              <a:t>B</a:t>
            </a:r>
            <a:endParaRPr lang="en-US" sz="2400" b="1" baseline="-25000" dirty="0">
              <a:latin typeface="+mj-lt"/>
              <a:ea typeface="Verdana" pitchFamily="34" charset="0"/>
              <a:cs typeface="Verdana" pitchFamily="34" charset="0"/>
            </a:endParaRPr>
          </a:p>
        </p:txBody>
      </p:sp>
      <p:sp>
        <p:nvSpPr>
          <p:cNvPr id="11" name="TextBox 10"/>
          <p:cNvSpPr txBox="1"/>
          <p:nvPr/>
        </p:nvSpPr>
        <p:spPr>
          <a:xfrm>
            <a:off x="5648455" y="3891975"/>
            <a:ext cx="3190745" cy="584775"/>
          </a:xfrm>
          <a:prstGeom prst="rect">
            <a:avLst/>
          </a:prstGeom>
          <a:noFill/>
        </p:spPr>
        <p:txBody>
          <a:bodyPr wrap="none" rtlCol="0">
            <a:spAutoFit/>
          </a:bodyPr>
          <a:lstStyle/>
          <a:p>
            <a:pPr algn="ctr"/>
            <a:r>
              <a:rPr lang="en-US" sz="3200" b="1" spc="100" dirty="0" err="1" smtClean="0"/>
              <a:t>s</a:t>
            </a:r>
            <a:r>
              <a:rPr lang="en-US" sz="3200" b="1" spc="100" baseline="-25000" dirty="0" err="1" smtClean="0"/>
              <a:t>C</a:t>
            </a:r>
            <a:r>
              <a:rPr lang="en-US" sz="3200" b="1" spc="100" dirty="0" smtClean="0"/>
              <a:t> = (</a:t>
            </a:r>
            <a:r>
              <a:rPr lang="en-US" sz="3200" b="1" spc="100" dirty="0" err="1" smtClean="0"/>
              <a:t>s</a:t>
            </a:r>
            <a:r>
              <a:rPr lang="en-US" sz="3200" b="1" spc="100" baseline="-25000" dirty="0" err="1" smtClean="0"/>
              <a:t>A</a:t>
            </a:r>
            <a:r>
              <a:rPr lang="en-US" sz="3200" b="1" spc="100" dirty="0" smtClean="0"/>
              <a:t> </a:t>
            </a:r>
            <a:r>
              <a:rPr lang="en-US" sz="2400" spc="100" dirty="0" smtClean="0"/>
              <a:t>U</a:t>
            </a:r>
            <a:r>
              <a:rPr lang="en-US" sz="3200" spc="100" dirty="0" smtClean="0"/>
              <a:t> </a:t>
            </a:r>
            <a:r>
              <a:rPr lang="en-US" sz="3200" b="1" spc="100" dirty="0" err="1" smtClean="0"/>
              <a:t>s</a:t>
            </a:r>
            <a:r>
              <a:rPr lang="en-US" sz="3200" b="1" spc="100" baseline="-25000" dirty="0" err="1" smtClean="0"/>
              <a:t>B</a:t>
            </a:r>
            <a:r>
              <a:rPr lang="en-US" sz="3200" b="1" spc="100" dirty="0" smtClean="0"/>
              <a:t>) ∩ </a:t>
            </a:r>
            <a:r>
              <a:rPr lang="en-US" sz="3200" b="1" spc="100" dirty="0" err="1" smtClean="0"/>
              <a:t>i</a:t>
            </a:r>
            <a:r>
              <a:rPr lang="en-US" sz="3200" b="1" spc="100" baseline="-25000" dirty="0" err="1" smtClean="0"/>
              <a:t>C</a:t>
            </a:r>
            <a:endParaRPr lang="en-US" sz="3200" b="1" spc="100" baseline="-25000" dirty="0"/>
          </a:p>
        </p:txBody>
      </p:sp>
      <p:sp>
        <p:nvSpPr>
          <p:cNvPr id="13" name="TextBox 12"/>
          <p:cNvSpPr txBox="1"/>
          <p:nvPr/>
        </p:nvSpPr>
        <p:spPr>
          <a:xfrm>
            <a:off x="6272076" y="3358575"/>
            <a:ext cx="1957524" cy="584775"/>
          </a:xfrm>
          <a:prstGeom prst="rect">
            <a:avLst/>
          </a:prstGeom>
          <a:noFill/>
        </p:spPr>
        <p:txBody>
          <a:bodyPr wrap="none" rtlCol="0">
            <a:spAutoFit/>
          </a:bodyPr>
          <a:lstStyle/>
          <a:p>
            <a:pPr algn="ctr"/>
            <a:r>
              <a:rPr lang="en-US" sz="3200" b="1" spc="100" dirty="0" err="1" smtClean="0"/>
              <a:t>i</a:t>
            </a:r>
            <a:r>
              <a:rPr lang="en-US" sz="3200" b="1" spc="100" baseline="-25000" dirty="0" err="1" smtClean="0"/>
              <a:t>C</a:t>
            </a:r>
            <a:r>
              <a:rPr lang="en-US" sz="3200" b="1" spc="100" dirty="0" smtClean="0"/>
              <a:t> = </a:t>
            </a:r>
            <a:r>
              <a:rPr lang="en-US" sz="3200" b="1" spc="100" dirty="0" err="1" smtClean="0"/>
              <a:t>i</a:t>
            </a:r>
            <a:r>
              <a:rPr lang="en-US" sz="3200" b="1" spc="100" baseline="-25000" dirty="0" err="1" smtClean="0"/>
              <a:t>A</a:t>
            </a:r>
            <a:r>
              <a:rPr lang="en-US" sz="3200" b="1" spc="100" dirty="0" smtClean="0"/>
              <a:t> ∩ </a:t>
            </a:r>
            <a:r>
              <a:rPr lang="en-US" sz="3200" b="1" spc="100" dirty="0" err="1" smtClean="0"/>
              <a:t>i</a:t>
            </a:r>
            <a:r>
              <a:rPr lang="en-US" sz="3200" b="1" spc="100" baseline="-25000" dirty="0" err="1" smtClean="0"/>
              <a:t>B</a:t>
            </a:r>
            <a:endParaRPr lang="en-US" sz="3200" b="1" spc="100" baseline="-25000" dirty="0"/>
          </a:p>
        </p:txBody>
      </p:sp>
      <p:sp>
        <p:nvSpPr>
          <p:cNvPr id="14" name="Rounded Rectangle 13"/>
          <p:cNvSpPr/>
          <p:nvPr/>
        </p:nvSpPr>
        <p:spPr>
          <a:xfrm>
            <a:off x="5562600" y="3372214"/>
            <a:ext cx="3352800" cy="1180736"/>
          </a:xfrm>
          <a:prstGeom prst="roundRect">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381000" y="4457640"/>
            <a:ext cx="5686426" cy="461665"/>
          </a:xfrm>
          <a:prstGeom prst="rect">
            <a:avLst/>
          </a:prstGeom>
          <a:noFill/>
        </p:spPr>
        <p:txBody>
          <a:bodyPr wrap="square" rtlCol="0">
            <a:spAutoFit/>
          </a:bodyPr>
          <a:lstStyle/>
          <a:p>
            <a:r>
              <a:rPr lang="en-US" sz="2400" b="1" dirty="0" smtClean="0">
                <a:ea typeface="Verdana" pitchFamily="34" charset="0"/>
                <a:cs typeface="Verdana" pitchFamily="34" charset="0"/>
              </a:rPr>
              <a:t>s</a:t>
            </a:r>
            <a:r>
              <a:rPr lang="en-US" sz="2400" dirty="0" smtClean="0"/>
              <a:t> = intersection of </a:t>
            </a:r>
            <a:r>
              <a:rPr lang="en-US" sz="2400" i="1" dirty="0" smtClean="0"/>
              <a:t>surface</a:t>
            </a:r>
            <a:r>
              <a:rPr lang="en-US" sz="2400" dirty="0" smtClean="0"/>
              <a:t> of solid and plane</a:t>
            </a:r>
            <a:endParaRPr lang="en-US" sz="2400" dirty="0"/>
          </a:p>
        </p:txBody>
      </p:sp>
      <p:sp>
        <p:nvSpPr>
          <p:cNvPr id="17" name="TextBox 16"/>
          <p:cNvSpPr txBox="1"/>
          <p:nvPr/>
        </p:nvSpPr>
        <p:spPr>
          <a:xfrm>
            <a:off x="428626" y="4095750"/>
            <a:ext cx="4800600" cy="461665"/>
          </a:xfrm>
          <a:prstGeom prst="rect">
            <a:avLst/>
          </a:prstGeom>
          <a:noFill/>
        </p:spPr>
        <p:txBody>
          <a:bodyPr wrap="square" rtlCol="0">
            <a:spAutoFit/>
          </a:bodyPr>
          <a:lstStyle/>
          <a:p>
            <a:r>
              <a:rPr lang="en-US" sz="2400" b="1" dirty="0" err="1" smtClean="0">
                <a:ea typeface="Verdana" pitchFamily="34" charset="0"/>
                <a:cs typeface="Verdana" pitchFamily="34" charset="0"/>
              </a:rPr>
              <a:t>i</a:t>
            </a:r>
            <a:r>
              <a:rPr lang="en-US" sz="2400" dirty="0" smtClean="0"/>
              <a:t> = intersection of solid and plane</a:t>
            </a:r>
            <a:endParaRPr lang="en-US"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Smooth Shapes</a:t>
            </a:r>
            <a:endParaRPr lang="en-US" dirty="0"/>
          </a:p>
        </p:txBody>
      </p:sp>
      <p:sp>
        <p:nvSpPr>
          <p:cNvPr id="3" name="Content Placeholder 2"/>
          <p:cNvSpPr>
            <a:spLocks noGrp="1"/>
          </p:cNvSpPr>
          <p:nvPr>
            <p:ph idx="1"/>
          </p:nvPr>
        </p:nvSpPr>
        <p:spPr>
          <a:xfrm>
            <a:off x="457200" y="1200151"/>
            <a:ext cx="4572000" cy="3394472"/>
          </a:xfrm>
        </p:spPr>
        <p:txBody>
          <a:bodyPr>
            <a:normAutofit fontScale="92500" lnSpcReduction="10000"/>
          </a:bodyPr>
          <a:lstStyle/>
          <a:p>
            <a:r>
              <a:rPr lang="en-US" dirty="0" smtClean="0"/>
              <a:t>Approximates minimum variation of curvature shape</a:t>
            </a:r>
          </a:p>
          <a:p>
            <a:pPr lvl="1">
              <a:buNone/>
            </a:pPr>
            <a:r>
              <a:rPr lang="en-US" dirty="0" smtClean="0"/>
              <a:t>1. Compute sharp shape</a:t>
            </a:r>
          </a:p>
          <a:p>
            <a:pPr lvl="1">
              <a:buNone/>
            </a:pPr>
            <a:r>
              <a:rPr lang="en-US" dirty="0" smtClean="0"/>
              <a:t>2. Detect rims</a:t>
            </a:r>
          </a:p>
          <a:p>
            <a:pPr lvl="1">
              <a:buNone/>
            </a:pPr>
            <a:r>
              <a:rPr lang="en-US" dirty="0" smtClean="0"/>
              <a:t>3. Apply </a:t>
            </a:r>
            <a:r>
              <a:rPr lang="en-US" dirty="0" err="1" smtClean="0"/>
              <a:t>FiberMesh</a:t>
            </a:r>
            <a:r>
              <a:rPr lang="en-US" dirty="0" smtClean="0"/>
              <a:t>-style</a:t>
            </a:r>
            <a:br>
              <a:rPr lang="en-US" dirty="0" smtClean="0"/>
            </a:br>
            <a:r>
              <a:rPr lang="en-US" dirty="0" smtClean="0"/>
              <a:t>[</a:t>
            </a:r>
            <a:r>
              <a:rPr lang="en-US" dirty="0" err="1" smtClean="0"/>
              <a:t>Nealen</a:t>
            </a:r>
            <a:r>
              <a:rPr lang="en-US" dirty="0" smtClean="0"/>
              <a:t> et al., 2007] smoothing </a:t>
            </a:r>
            <a:endParaRPr lang="en-US" dirty="0"/>
          </a:p>
        </p:txBody>
      </p:sp>
      <p:pic>
        <p:nvPicPr>
          <p:cNvPr id="2050" name="Picture 2" descr="C:\Alec\versioned\presentations\2010 SIGGRAPH 3D Modeling with Silhouettes\rimsa.png"/>
          <p:cNvPicPr>
            <a:picLocks noChangeAspect="1" noChangeArrowheads="1"/>
          </p:cNvPicPr>
          <p:nvPr/>
        </p:nvPicPr>
        <p:blipFill>
          <a:blip r:embed="rId3" cstate="print"/>
          <a:srcRect/>
          <a:stretch>
            <a:fillRect/>
          </a:stretch>
        </p:blipFill>
        <p:spPr bwMode="auto">
          <a:xfrm>
            <a:off x="5867400" y="1119468"/>
            <a:ext cx="2590800" cy="1831041"/>
          </a:xfrm>
          <a:prstGeom prst="rect">
            <a:avLst/>
          </a:prstGeom>
          <a:noFill/>
        </p:spPr>
      </p:pic>
      <p:pic>
        <p:nvPicPr>
          <p:cNvPr id="2051" name="Picture 3" descr="C:\Alec\versioned\presentations\2010 SIGGRAPH 3D Modeling with Silhouettes\rimsb.png"/>
          <p:cNvPicPr>
            <a:picLocks noChangeAspect="1" noChangeArrowheads="1"/>
          </p:cNvPicPr>
          <p:nvPr/>
        </p:nvPicPr>
        <p:blipFill>
          <a:blip r:embed="rId4" cstate="print"/>
          <a:srcRect/>
          <a:stretch>
            <a:fillRect/>
          </a:stretch>
        </p:blipFill>
        <p:spPr bwMode="auto">
          <a:xfrm>
            <a:off x="5867400" y="3028950"/>
            <a:ext cx="2590800" cy="1831041"/>
          </a:xfrm>
          <a:prstGeom prst="rect">
            <a:avLst/>
          </a:prstGeom>
          <a:noFill/>
        </p:spPr>
      </p:pic>
      <p:sp>
        <p:nvSpPr>
          <p:cNvPr id="6" name="Slide Number Placeholder 5"/>
          <p:cNvSpPr>
            <a:spLocks noGrp="1"/>
          </p:cNvSpPr>
          <p:nvPr>
            <p:ph type="sldNum" sz="quarter" idx="12"/>
          </p:nvPr>
        </p:nvSpPr>
        <p:spPr/>
        <p:txBody>
          <a:bodyPr/>
          <a:lstStyle/>
          <a:p>
            <a:fld id="{D181A385-ACFF-48E9-8DB1-AFC648F7E614}" type="slidenum">
              <a:rPr lang="en-US" smtClean="0"/>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lanevh.png"/>
          <p:cNvPicPr>
            <a:picLocks noChangeAspect="1"/>
          </p:cNvPicPr>
          <p:nvPr/>
        </p:nvPicPr>
        <p:blipFill>
          <a:blip r:embed="rId3" cstate="print"/>
          <a:srcRect l="28009" t="29259" r="24711" b="32222"/>
          <a:stretch>
            <a:fillRect/>
          </a:stretch>
        </p:blipFill>
        <p:spPr>
          <a:xfrm>
            <a:off x="6019799" y="1790700"/>
            <a:ext cx="2751503" cy="1663700"/>
          </a:xfrm>
          <a:prstGeom prst="rect">
            <a:avLst/>
          </a:prstGeom>
        </p:spPr>
      </p:pic>
      <p:pic>
        <p:nvPicPr>
          <p:cNvPr id="6" name="Picture 5" descr="plandvhfront.png"/>
          <p:cNvPicPr>
            <a:picLocks noChangeAspect="1"/>
          </p:cNvPicPr>
          <p:nvPr/>
        </p:nvPicPr>
        <p:blipFill>
          <a:blip r:embed="rId4" cstate="print"/>
          <a:stretch>
            <a:fillRect/>
          </a:stretch>
        </p:blipFill>
        <p:spPr>
          <a:xfrm>
            <a:off x="615950" y="2078772"/>
            <a:ext cx="2737950" cy="1147027"/>
          </a:xfrm>
          <a:prstGeom prst="rect">
            <a:avLst/>
          </a:prstGeom>
        </p:spPr>
      </p:pic>
      <p:pic>
        <p:nvPicPr>
          <p:cNvPr id="7" name="Picture 6" descr="planevhside.png"/>
          <p:cNvPicPr>
            <a:picLocks noChangeAspect="1"/>
          </p:cNvPicPr>
          <p:nvPr/>
        </p:nvPicPr>
        <p:blipFill>
          <a:blip r:embed="rId5" cstate="print"/>
          <a:stretch>
            <a:fillRect/>
          </a:stretch>
        </p:blipFill>
        <p:spPr>
          <a:xfrm>
            <a:off x="3575050" y="2076450"/>
            <a:ext cx="2292350" cy="1162370"/>
          </a:xfrm>
          <a:prstGeom prst="rect">
            <a:avLst/>
          </a:prstGeom>
        </p:spPr>
      </p:pic>
      <p:sp>
        <p:nvSpPr>
          <p:cNvPr id="2" name="Title 1"/>
          <p:cNvSpPr>
            <a:spLocks noGrp="1"/>
          </p:cNvSpPr>
          <p:nvPr>
            <p:ph type="title"/>
          </p:nvPr>
        </p:nvSpPr>
        <p:spPr/>
        <p:txBody>
          <a:bodyPr/>
          <a:lstStyle/>
          <a:p>
            <a:r>
              <a:rPr lang="en-US" dirty="0" smtClean="0"/>
              <a:t>Overview</a:t>
            </a:r>
            <a:endParaRPr lang="en-US" dirty="0"/>
          </a:p>
        </p:txBody>
      </p:sp>
      <p:sp>
        <p:nvSpPr>
          <p:cNvPr id="5" name="Slide Number Placeholder 4"/>
          <p:cNvSpPr>
            <a:spLocks noGrp="1"/>
          </p:cNvSpPr>
          <p:nvPr>
            <p:ph type="sldNum" sz="quarter" idx="12"/>
          </p:nvPr>
        </p:nvSpPr>
        <p:spPr/>
        <p:txBody>
          <a:bodyPr/>
          <a:lstStyle/>
          <a:p>
            <a:fld id="{D181A385-ACFF-48E9-8DB1-AFC648F7E614}" type="slidenum">
              <a:rPr lang="en-US" smtClean="0"/>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181A385-ACFF-48E9-8DB1-AFC648F7E614}" type="slidenum">
              <a:rPr lang="en-US" smtClean="0"/>
              <a:pPr/>
              <a:t>30</a:t>
            </a:fld>
            <a:endParaRPr lang="en-US"/>
          </a:p>
        </p:txBody>
      </p:sp>
      <p:pic>
        <p:nvPicPr>
          <p:cNvPr id="5" name="sil3d demo house 3.wmv">
            <a:hlinkClick r:id="" action="ppaction://media"/>
          </p:cNvPr>
          <p:cNvPicPr>
            <a:picLocks noGrp="1" noRot="1" noChangeAspect="1"/>
          </p:cNvPicPr>
          <p:nvPr>
            <p:ph idx="1"/>
            <a:videoFile r:link="rId1"/>
          </p:nvPr>
        </p:nvPicPr>
        <p:blipFill>
          <a:blip r:embed="rId4" cstate="print"/>
          <a:stretch>
            <a:fillRect/>
          </a:stretch>
        </p:blipFill>
        <p:spPr>
          <a:xfrm>
            <a:off x="0" y="0"/>
            <a:ext cx="9144000" cy="51487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7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Non-Axis-Aligned Shapes</a:t>
            </a:r>
            <a:endParaRPr lang="en-US" dirty="0"/>
          </a:p>
        </p:txBody>
      </p:sp>
      <p:sp>
        <p:nvSpPr>
          <p:cNvPr id="3" name="Content Placeholder 2"/>
          <p:cNvSpPr>
            <a:spLocks noGrp="1"/>
          </p:cNvSpPr>
          <p:nvPr>
            <p:ph idx="1"/>
          </p:nvPr>
        </p:nvSpPr>
        <p:spPr>
          <a:xfrm>
            <a:off x="457200" y="1200151"/>
            <a:ext cx="4572000" cy="3394472"/>
          </a:xfrm>
        </p:spPr>
        <p:txBody>
          <a:bodyPr/>
          <a:lstStyle/>
          <a:p>
            <a:r>
              <a:rPr lang="en-US" dirty="0" smtClean="0"/>
              <a:t>Parts can be grouped into components</a:t>
            </a:r>
          </a:p>
          <a:p>
            <a:r>
              <a:rPr lang="en-US" dirty="0" smtClean="0"/>
              <a:t>Components can be rotated relative to model</a:t>
            </a:r>
            <a:endParaRPr lang="en-US" dirty="0"/>
          </a:p>
        </p:txBody>
      </p:sp>
      <p:pic>
        <p:nvPicPr>
          <p:cNvPr id="3074" name="Picture 2" descr="C:\Alec\versioned\presentations\2010 SIGGRAPH 3D Modeling with Silhouettes\headset6.png"/>
          <p:cNvPicPr>
            <a:picLocks noChangeAspect="1" noChangeArrowheads="1"/>
          </p:cNvPicPr>
          <p:nvPr/>
        </p:nvPicPr>
        <p:blipFill>
          <a:blip r:embed="rId3" cstate="print"/>
          <a:srcRect/>
          <a:stretch>
            <a:fillRect/>
          </a:stretch>
        </p:blipFill>
        <p:spPr bwMode="auto">
          <a:xfrm flipH="1">
            <a:off x="5507817" y="1276350"/>
            <a:ext cx="3005166" cy="3385580"/>
          </a:xfrm>
          <a:prstGeom prst="rect">
            <a:avLst/>
          </a:prstGeom>
          <a:noFill/>
        </p:spPr>
      </p:pic>
      <p:sp>
        <p:nvSpPr>
          <p:cNvPr id="5" name="Slide Number Placeholder 4"/>
          <p:cNvSpPr>
            <a:spLocks noGrp="1"/>
          </p:cNvSpPr>
          <p:nvPr>
            <p:ph type="sldNum" sz="quarter" idx="12"/>
          </p:nvPr>
        </p:nvSpPr>
        <p:spPr/>
        <p:txBody>
          <a:bodyPr/>
          <a:lstStyle/>
          <a:p>
            <a:fld id="{D181A385-ACFF-48E9-8DB1-AFC648F7E614}" type="slidenum">
              <a:rPr lang="en-US" smtClean="0"/>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181A385-ACFF-48E9-8DB1-AFC648F7E614}" type="slidenum">
              <a:rPr lang="en-US" smtClean="0"/>
              <a:pPr/>
              <a:t>32</a:t>
            </a:fld>
            <a:endParaRPr lang="en-US"/>
          </a:p>
        </p:txBody>
      </p:sp>
      <p:pic>
        <p:nvPicPr>
          <p:cNvPr id="5" name="sil3d demo laptop.wmv">
            <a:hlinkClick r:id="" action="ppaction://media"/>
          </p:cNvPr>
          <p:cNvPicPr>
            <a:picLocks noGrp="1" noRot="1" noChangeAspect="1"/>
          </p:cNvPicPr>
          <p:nvPr>
            <p:ph idx="1"/>
            <a:videoFile r:link="rId1"/>
          </p:nvPr>
        </p:nvPicPr>
        <p:blipFill>
          <a:blip r:embed="rId4" cstate="print"/>
          <a:stretch>
            <a:fillRect/>
          </a:stretch>
        </p:blipFill>
        <p:spPr>
          <a:xfrm>
            <a:off x="-1" y="-1"/>
            <a:ext cx="9144001" cy="51487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1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ffice2.wmv">
            <a:hlinkClick r:id="" action="ppaction://media"/>
          </p:cNvPr>
          <p:cNvPicPr>
            <a:picLocks noGrp="1" noRot="1" noChangeAspect="1"/>
          </p:cNvPicPr>
          <p:nvPr>
            <p:ph idx="1"/>
            <a:videoFile r:link="rId1"/>
          </p:nvPr>
        </p:nvPicPr>
        <p:blipFill>
          <a:blip r:embed="rId4" cstate="print"/>
          <a:stretch>
            <a:fillRect/>
          </a:stretch>
        </p:blipFill>
        <p:spPr>
          <a:xfrm>
            <a:off x="1013883" y="0"/>
            <a:ext cx="6910917" cy="5183188"/>
          </a:xfrm>
          <a:prstGeom prst="rect">
            <a:avLst/>
          </a:prstGeom>
        </p:spPr>
      </p:pic>
      <p:sp>
        <p:nvSpPr>
          <p:cNvPr id="3" name="Slide Number Placeholder 2"/>
          <p:cNvSpPr>
            <a:spLocks noGrp="1"/>
          </p:cNvSpPr>
          <p:nvPr>
            <p:ph type="sldNum" sz="quarter" idx="12"/>
          </p:nvPr>
        </p:nvSpPr>
        <p:spPr/>
        <p:txBody>
          <a:bodyPr/>
          <a:lstStyle/>
          <a:p>
            <a:fld id="{D181A385-ACFF-48E9-8DB1-AFC648F7E614}" type="slidenum">
              <a:rPr lang="en-US" smtClean="0"/>
              <a:pPr/>
              <a:t>33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Range Evaluation</a:t>
            </a:r>
            <a:endParaRPr lang="en-US" dirty="0"/>
          </a:p>
        </p:txBody>
      </p:sp>
      <p:sp>
        <p:nvSpPr>
          <p:cNvPr id="7" name="TextBox 6"/>
          <p:cNvSpPr txBox="1"/>
          <p:nvPr/>
        </p:nvSpPr>
        <p:spPr>
          <a:xfrm>
            <a:off x="2746789" y="4547126"/>
            <a:ext cx="3650423" cy="369332"/>
          </a:xfrm>
          <a:prstGeom prst="rect">
            <a:avLst/>
          </a:prstGeom>
          <a:noFill/>
        </p:spPr>
        <p:txBody>
          <a:bodyPr wrap="none" rtlCol="0">
            <a:spAutoFit/>
          </a:bodyPr>
          <a:lstStyle/>
          <a:p>
            <a:pPr algn="ctr"/>
            <a:r>
              <a:rPr lang="en-US" dirty="0" smtClean="0"/>
              <a:t>Average time to create: 21.7 minutes</a:t>
            </a:r>
            <a:endParaRPr lang="en-US" dirty="0"/>
          </a:p>
        </p:txBody>
      </p:sp>
      <p:sp>
        <p:nvSpPr>
          <p:cNvPr id="5" name="Slide Number Placeholder 4"/>
          <p:cNvSpPr>
            <a:spLocks noGrp="1"/>
          </p:cNvSpPr>
          <p:nvPr>
            <p:ph type="sldNum" sz="quarter" idx="12"/>
          </p:nvPr>
        </p:nvSpPr>
        <p:spPr/>
        <p:txBody>
          <a:bodyPr/>
          <a:lstStyle/>
          <a:p>
            <a:fld id="{D181A385-ACFF-48E9-8DB1-AFC648F7E614}" type="slidenum">
              <a:rPr lang="en-US" smtClean="0"/>
              <a:pPr/>
              <a:t>34</a:t>
            </a:fld>
            <a:endParaRPr lang="en-US"/>
          </a:p>
        </p:txBody>
      </p:sp>
      <p:pic>
        <p:nvPicPr>
          <p:cNvPr id="9" name="range evaluation wide.wmv">
            <a:hlinkClick r:id="" action="ppaction://media"/>
          </p:cNvPr>
          <p:cNvPicPr>
            <a:picLocks noGrp="1" noRot="1" noChangeAspect="1"/>
          </p:cNvPicPr>
          <p:nvPr>
            <p:ph idx="1"/>
            <a:videoFile r:link="rId1"/>
          </p:nvPr>
        </p:nvPicPr>
        <p:blipFill>
          <a:blip r:embed="rId4" cstate="print"/>
          <a:stretch>
            <a:fillRect/>
          </a:stretch>
        </p:blipFill>
        <p:spPr>
          <a:xfrm>
            <a:off x="0" y="1047750"/>
            <a:ext cx="9144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5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Study</a:t>
            </a:r>
            <a:endParaRPr lang="en-US" dirty="0"/>
          </a:p>
        </p:txBody>
      </p:sp>
      <p:sp>
        <p:nvSpPr>
          <p:cNvPr id="3" name="Content Placeholder 2"/>
          <p:cNvSpPr>
            <a:spLocks noGrp="1"/>
          </p:cNvSpPr>
          <p:nvPr>
            <p:ph idx="1"/>
          </p:nvPr>
        </p:nvSpPr>
        <p:spPr>
          <a:xfrm>
            <a:off x="457200" y="2724150"/>
            <a:ext cx="8229600" cy="2057400"/>
          </a:xfrm>
        </p:spPr>
        <p:txBody>
          <a:bodyPr>
            <a:normAutofit fontScale="85000" lnSpcReduction="10000"/>
          </a:bodyPr>
          <a:lstStyle/>
          <a:p>
            <a:r>
              <a:rPr lang="en-US" dirty="0" smtClean="0"/>
              <a:t>Published as technical report </a:t>
            </a:r>
            <a:r>
              <a:rPr lang="en-US" i="1" dirty="0" smtClean="0"/>
              <a:t>MIT-CSAIL-TR-2010-023</a:t>
            </a:r>
          </a:p>
          <a:p>
            <a:r>
              <a:rPr lang="en-US" dirty="0" smtClean="0"/>
              <a:t>Comparison to </a:t>
            </a:r>
            <a:r>
              <a:rPr lang="en-US" dirty="0" err="1" smtClean="0"/>
              <a:t>SketchUp</a:t>
            </a:r>
            <a:endParaRPr lang="en-US" dirty="0" smtClean="0"/>
          </a:p>
          <a:p>
            <a:pPr lvl="1"/>
            <a:r>
              <a:rPr lang="en-US" dirty="0" smtClean="0"/>
              <a:t>10 users model </a:t>
            </a:r>
            <a:r>
              <a:rPr lang="en-US" dirty="0" err="1" smtClean="0"/>
              <a:t>oddleg</a:t>
            </a:r>
            <a:r>
              <a:rPr lang="en-US" dirty="0" smtClean="0"/>
              <a:t> caliper, slide, and press box</a:t>
            </a:r>
          </a:p>
          <a:p>
            <a:pPr lvl="2"/>
            <a:r>
              <a:rPr lang="en-US" dirty="0" smtClean="0"/>
              <a:t>Each user models each only once, alternating modeler</a:t>
            </a:r>
          </a:p>
          <a:p>
            <a:pPr lvl="2"/>
            <a:r>
              <a:rPr lang="en-US" dirty="0" smtClean="0"/>
              <a:t>Half start with our modeler, half with </a:t>
            </a:r>
            <a:r>
              <a:rPr lang="en-US" dirty="0" err="1" smtClean="0"/>
              <a:t>SketchUp</a:t>
            </a:r>
            <a:endParaRPr lang="en-US" i="1" dirty="0" smtClean="0"/>
          </a:p>
        </p:txBody>
      </p:sp>
      <p:pic>
        <p:nvPicPr>
          <p:cNvPr id="4" name="Picture 3" descr="C:\Alec\versioned\Sil3D user study\Images from internet to model\pressbox.png"/>
          <p:cNvPicPr>
            <a:picLocks noChangeAspect="1" noChangeArrowheads="1"/>
          </p:cNvPicPr>
          <p:nvPr/>
        </p:nvPicPr>
        <p:blipFill>
          <a:blip r:embed="rId3" cstate="print"/>
          <a:srcRect t="7468"/>
          <a:stretch>
            <a:fillRect/>
          </a:stretch>
        </p:blipFill>
        <p:spPr bwMode="auto">
          <a:xfrm>
            <a:off x="6039196" y="1128786"/>
            <a:ext cx="2038004" cy="1379928"/>
          </a:xfrm>
          <a:prstGeom prst="rect">
            <a:avLst/>
          </a:prstGeom>
          <a:ln w="19050" cap="sq">
            <a:solidFill>
              <a:schemeClr val="tx1"/>
            </a:solidFill>
            <a:prstDash val="solid"/>
            <a:miter lim="800000"/>
          </a:ln>
          <a:effectLst>
            <a:outerShdw blurRad="50800" dist="38100" dir="2700000" algn="tl" rotWithShape="0">
              <a:srgbClr val="000000">
                <a:alpha val="43000"/>
              </a:srgbClr>
            </a:outerShdw>
          </a:effectLst>
        </p:spPr>
      </p:pic>
      <p:pic>
        <p:nvPicPr>
          <p:cNvPr id="5" name="Picture 4" descr="C:\Alec\versioned\Sil3D user study\Images from internet to model\Slide_in_Parque -- from wikipedia.jpg"/>
          <p:cNvPicPr>
            <a:picLocks noChangeAspect="1" noChangeArrowheads="1"/>
          </p:cNvPicPr>
          <p:nvPr/>
        </p:nvPicPr>
        <p:blipFill>
          <a:blip r:embed="rId4" cstate="print"/>
          <a:srcRect/>
          <a:stretch>
            <a:fillRect/>
          </a:stretch>
        </p:blipFill>
        <p:spPr bwMode="auto">
          <a:xfrm>
            <a:off x="3581400" y="1123950"/>
            <a:ext cx="1850136" cy="1388368"/>
          </a:xfrm>
          <a:prstGeom prst="rect">
            <a:avLst/>
          </a:prstGeom>
          <a:ln w="19050" cap="sq">
            <a:solidFill>
              <a:schemeClr val="tx1"/>
            </a:solidFill>
            <a:prstDash val="solid"/>
            <a:miter lim="800000"/>
          </a:ln>
          <a:effectLst>
            <a:outerShdw blurRad="50800" dist="38100" dir="2700000" algn="tl" rotWithShape="0">
              <a:srgbClr val="000000">
                <a:alpha val="43000"/>
              </a:srgbClr>
            </a:outerShdw>
          </a:effectLst>
        </p:spPr>
      </p:pic>
      <p:pic>
        <p:nvPicPr>
          <p:cNvPr id="6" name="Picture 5" descr="C:\Alec\versioned\Sil3D user study\Images from internet to model\OddlegCalipers.jpg"/>
          <p:cNvPicPr>
            <a:picLocks noChangeAspect="1" noChangeArrowheads="1"/>
          </p:cNvPicPr>
          <p:nvPr/>
        </p:nvPicPr>
        <p:blipFill>
          <a:blip r:embed="rId5" cstate="print"/>
          <a:srcRect l="4067" t="41844" r="4424" b="10509"/>
          <a:stretch>
            <a:fillRect/>
          </a:stretch>
        </p:blipFill>
        <p:spPr bwMode="auto">
          <a:xfrm>
            <a:off x="604383" y="1368495"/>
            <a:ext cx="2367417" cy="736940"/>
          </a:xfrm>
          <a:prstGeom prst="rect">
            <a:avLst/>
          </a:prstGeom>
          <a:ln w="19050" cap="sq">
            <a:solidFill>
              <a:schemeClr val="tx1"/>
            </a:solidFill>
            <a:prstDash val="solid"/>
            <a:miter lim="800000"/>
          </a:ln>
          <a:effectLst>
            <a:outerShdw blurRad="50800" dist="38100" dir="2700000" algn="tl" rotWithShape="0">
              <a:srgbClr val="000000">
                <a:alpha val="43000"/>
              </a:srgbClr>
            </a:outerShdw>
          </a:effectLst>
        </p:spPr>
      </p:pic>
      <p:sp>
        <p:nvSpPr>
          <p:cNvPr id="7" name="Slide Number Placeholder 6"/>
          <p:cNvSpPr>
            <a:spLocks noGrp="1"/>
          </p:cNvSpPr>
          <p:nvPr>
            <p:ph type="sldNum" sz="quarter" idx="12"/>
          </p:nvPr>
        </p:nvSpPr>
        <p:spPr/>
        <p:txBody>
          <a:bodyPr/>
          <a:lstStyle/>
          <a:p>
            <a:fld id="{D181A385-ACFF-48E9-8DB1-AFC648F7E614}" type="slidenum">
              <a:rPr lang="en-US" smtClean="0"/>
              <a:pPr/>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200400" y="3333750"/>
            <a:ext cx="304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16" descr="resultsthem.png"/>
          <p:cNvPicPr>
            <a:picLocks noChangeAspect="1"/>
          </p:cNvPicPr>
          <p:nvPr/>
        </p:nvPicPr>
        <p:blipFill>
          <a:blip r:embed="rId3" cstate="print"/>
          <a:stretch>
            <a:fillRect/>
          </a:stretch>
        </p:blipFill>
        <p:spPr>
          <a:xfrm>
            <a:off x="152400" y="1962150"/>
            <a:ext cx="4108365" cy="2834406"/>
          </a:xfrm>
          <a:prstGeom prst="rect">
            <a:avLst/>
          </a:prstGeom>
        </p:spPr>
      </p:pic>
      <p:pic>
        <p:nvPicPr>
          <p:cNvPr id="18" name="Picture 17" descr="resultsus.png"/>
          <p:cNvPicPr>
            <a:picLocks noChangeAspect="1"/>
          </p:cNvPicPr>
          <p:nvPr/>
        </p:nvPicPr>
        <p:blipFill>
          <a:blip r:embed="rId4" cstate="print"/>
          <a:stretch>
            <a:fillRect/>
          </a:stretch>
        </p:blipFill>
        <p:spPr>
          <a:xfrm>
            <a:off x="5181600" y="1962150"/>
            <a:ext cx="3559770" cy="2834406"/>
          </a:xfrm>
          <a:prstGeom prst="rect">
            <a:avLst/>
          </a:prstGeom>
        </p:spPr>
      </p:pic>
      <p:sp>
        <p:nvSpPr>
          <p:cNvPr id="20" name="TextBox 19"/>
          <p:cNvSpPr txBox="1"/>
          <p:nvPr/>
        </p:nvSpPr>
        <p:spPr>
          <a:xfrm>
            <a:off x="1729832" y="1428750"/>
            <a:ext cx="1165768" cy="400110"/>
          </a:xfrm>
          <a:prstGeom prst="rect">
            <a:avLst/>
          </a:prstGeom>
          <a:noFill/>
        </p:spPr>
        <p:txBody>
          <a:bodyPr wrap="none" rtlCol="0">
            <a:spAutoFit/>
          </a:bodyPr>
          <a:lstStyle/>
          <a:p>
            <a:pPr algn="ctr"/>
            <a:r>
              <a:rPr lang="en-US" sz="2000" dirty="0" err="1" smtClean="0"/>
              <a:t>SketchUp</a:t>
            </a:r>
            <a:endParaRPr lang="en-US" sz="2000" dirty="0"/>
          </a:p>
        </p:txBody>
      </p:sp>
      <p:sp>
        <p:nvSpPr>
          <p:cNvPr id="21" name="TextBox 20"/>
          <p:cNvSpPr txBox="1"/>
          <p:nvPr/>
        </p:nvSpPr>
        <p:spPr>
          <a:xfrm>
            <a:off x="5410200" y="1428750"/>
            <a:ext cx="2918043" cy="400110"/>
          </a:xfrm>
          <a:prstGeom prst="rect">
            <a:avLst/>
          </a:prstGeom>
          <a:noFill/>
        </p:spPr>
        <p:txBody>
          <a:bodyPr wrap="none" rtlCol="0">
            <a:spAutoFit/>
          </a:bodyPr>
          <a:lstStyle/>
          <a:p>
            <a:pPr algn="ctr"/>
            <a:r>
              <a:rPr lang="en-US" sz="2000" dirty="0" smtClean="0"/>
              <a:t>Modeling with Silhouettes</a:t>
            </a:r>
            <a:endParaRPr lang="en-US" sz="2000" dirty="0"/>
          </a:p>
        </p:txBody>
      </p:sp>
      <p:pic>
        <p:nvPicPr>
          <p:cNvPr id="22" name="Picture 21" descr="C:\Alec\versioned\Sil3D user study\Images from internet to model\pressbox.png"/>
          <p:cNvPicPr>
            <a:picLocks noChangeAspect="1" noChangeArrowheads="1"/>
          </p:cNvPicPr>
          <p:nvPr/>
        </p:nvPicPr>
        <p:blipFill>
          <a:blip r:embed="rId5" cstate="print"/>
          <a:srcRect t="7468"/>
          <a:stretch>
            <a:fillRect/>
          </a:stretch>
        </p:blipFill>
        <p:spPr bwMode="auto">
          <a:xfrm>
            <a:off x="6577813" y="350479"/>
            <a:ext cx="1254342" cy="849312"/>
          </a:xfrm>
          <a:prstGeom prst="rect">
            <a:avLst/>
          </a:prstGeom>
          <a:ln w="19050" cap="sq">
            <a:solidFill>
              <a:schemeClr val="tx1"/>
            </a:solidFill>
            <a:prstDash val="solid"/>
            <a:miter lim="800000"/>
          </a:ln>
          <a:effectLst>
            <a:outerShdw blurRad="50800" dist="38100" dir="2700000" algn="tl" rotWithShape="0">
              <a:srgbClr val="000000">
                <a:alpha val="43000"/>
              </a:srgbClr>
            </a:outerShdw>
          </a:effectLst>
        </p:spPr>
      </p:pic>
      <p:pic>
        <p:nvPicPr>
          <p:cNvPr id="23" name="Picture 22" descr="C:\Alec\versioned\Sil3D user study\Images from internet to model\Slide_in_Parque -- from wikipedia.jpg"/>
          <p:cNvPicPr>
            <a:picLocks noChangeAspect="1" noChangeArrowheads="1"/>
          </p:cNvPicPr>
          <p:nvPr/>
        </p:nvPicPr>
        <p:blipFill>
          <a:blip r:embed="rId6" cstate="print"/>
          <a:srcRect/>
          <a:stretch>
            <a:fillRect/>
          </a:stretch>
        </p:blipFill>
        <p:spPr bwMode="auto">
          <a:xfrm>
            <a:off x="4120017" y="345643"/>
            <a:ext cx="1138714" cy="854507"/>
          </a:xfrm>
          <a:prstGeom prst="rect">
            <a:avLst/>
          </a:prstGeom>
          <a:ln w="19050" cap="sq">
            <a:solidFill>
              <a:schemeClr val="tx1"/>
            </a:solidFill>
            <a:prstDash val="solid"/>
            <a:miter lim="800000"/>
          </a:ln>
          <a:effectLst>
            <a:outerShdw blurRad="50800" dist="38100" dir="2700000" algn="tl" rotWithShape="0">
              <a:srgbClr val="000000">
                <a:alpha val="43000"/>
              </a:srgbClr>
            </a:outerShdw>
          </a:effectLst>
        </p:spPr>
      </p:pic>
      <p:pic>
        <p:nvPicPr>
          <p:cNvPr id="24" name="Picture 23" descr="C:\Alec\versioned\Sil3D user study\Images from internet to model\OddlegCalipers.jpg"/>
          <p:cNvPicPr>
            <a:picLocks noChangeAspect="1" noChangeArrowheads="1"/>
          </p:cNvPicPr>
          <p:nvPr/>
        </p:nvPicPr>
        <p:blipFill>
          <a:blip r:embed="rId7" cstate="print"/>
          <a:srcRect l="4067" t="41844" r="4424" b="10509"/>
          <a:stretch>
            <a:fillRect/>
          </a:stretch>
        </p:blipFill>
        <p:spPr bwMode="auto">
          <a:xfrm>
            <a:off x="1143000" y="590188"/>
            <a:ext cx="1457089" cy="453569"/>
          </a:xfrm>
          <a:prstGeom prst="rect">
            <a:avLst/>
          </a:prstGeom>
          <a:ln w="19050" cap="sq">
            <a:solidFill>
              <a:schemeClr val="tx1"/>
            </a:solidFill>
            <a:prstDash val="solid"/>
            <a:miter lim="800000"/>
          </a:ln>
          <a:effectLst>
            <a:outerShdw blurRad="50800" dist="38100" dir="2700000" algn="tl" rotWithShape="0">
              <a:srgbClr val="000000">
                <a:alpha val="43000"/>
              </a:srgbClr>
            </a:outerShdw>
          </a:effectLst>
        </p:spPr>
      </p:pic>
      <p:sp>
        <p:nvSpPr>
          <p:cNvPr id="10" name="Slide Number Placeholder 9"/>
          <p:cNvSpPr>
            <a:spLocks noGrp="1"/>
          </p:cNvSpPr>
          <p:nvPr>
            <p:ph type="sldNum" sz="quarter" idx="12"/>
          </p:nvPr>
        </p:nvSpPr>
        <p:spPr/>
        <p:txBody>
          <a:bodyPr/>
          <a:lstStyle/>
          <a:p>
            <a:fld id="{D181A385-ACFF-48E9-8DB1-AFC648F7E614}" type="slidenum">
              <a:rPr lang="en-US" smtClean="0"/>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Study</a:t>
            </a:r>
            <a:endParaRPr lang="en-US" dirty="0"/>
          </a:p>
        </p:txBody>
      </p:sp>
      <p:sp>
        <p:nvSpPr>
          <p:cNvPr id="3" name="Content Placeholder 2"/>
          <p:cNvSpPr>
            <a:spLocks noGrp="1"/>
          </p:cNvSpPr>
          <p:nvPr>
            <p:ph idx="1"/>
          </p:nvPr>
        </p:nvSpPr>
        <p:spPr>
          <a:xfrm>
            <a:off x="457200" y="2686050"/>
            <a:ext cx="8534400" cy="2286000"/>
          </a:xfrm>
        </p:spPr>
        <p:txBody>
          <a:bodyPr>
            <a:normAutofit/>
          </a:bodyPr>
          <a:lstStyle/>
          <a:p>
            <a:pPr marL="342900" lvl="1" indent="-342900">
              <a:buFont typeface="Arial" pitchFamily="34" charset="0"/>
              <a:buChar char="•"/>
            </a:pPr>
            <a:r>
              <a:rPr lang="en-US" sz="3100" dirty="0" smtClean="0"/>
              <a:t>10 different users asked to rank images of models</a:t>
            </a:r>
          </a:p>
          <a:p>
            <a:r>
              <a:rPr lang="en-US" dirty="0" smtClean="0"/>
              <a:t>Every user did better with our approach</a:t>
            </a:r>
          </a:p>
          <a:p>
            <a:pPr lvl="1"/>
            <a:r>
              <a:rPr lang="en-US" dirty="0" smtClean="0"/>
              <a:t>On average, their models done with our approach ranked 3.19 places higher</a:t>
            </a:r>
            <a:endParaRPr lang="en-US" dirty="0"/>
          </a:p>
        </p:txBody>
      </p:sp>
      <p:grpSp>
        <p:nvGrpSpPr>
          <p:cNvPr id="11" name="Group 10"/>
          <p:cNvGrpSpPr/>
          <p:nvPr/>
        </p:nvGrpSpPr>
        <p:grpSpPr>
          <a:xfrm>
            <a:off x="609600" y="1028700"/>
            <a:ext cx="1676400" cy="1626632"/>
            <a:chOff x="1219200" y="1028700"/>
            <a:chExt cx="1676400" cy="1626632"/>
          </a:xfrm>
        </p:grpSpPr>
        <p:pic>
          <p:nvPicPr>
            <p:cNvPr id="4" name="Picture 2" descr="C:\Alec\versioned\Sil3D paper\paper\figures\userstudyoddleg.png"/>
            <p:cNvPicPr>
              <a:picLocks noChangeAspect="1" noChangeArrowheads="1"/>
            </p:cNvPicPr>
            <p:nvPr/>
          </p:nvPicPr>
          <p:blipFill>
            <a:blip r:embed="rId3" cstate="print"/>
            <a:srcRect/>
            <a:stretch>
              <a:fillRect/>
            </a:stretch>
          </p:blipFill>
          <p:spPr bwMode="auto">
            <a:xfrm>
              <a:off x="1394896" y="1028700"/>
              <a:ext cx="1314032" cy="1314032"/>
            </a:xfrm>
            <a:prstGeom prst="rect">
              <a:avLst/>
            </a:prstGeom>
            <a:ln w="9525" cap="sq">
              <a:no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1219200" y="2286000"/>
              <a:ext cx="1676400" cy="369332"/>
            </a:xfrm>
            <a:prstGeom prst="rect">
              <a:avLst/>
            </a:prstGeom>
            <a:noFill/>
          </p:spPr>
          <p:txBody>
            <a:bodyPr wrap="square" rtlCol="0">
              <a:spAutoFit/>
            </a:bodyPr>
            <a:lstStyle/>
            <a:p>
              <a:pPr algn="ctr"/>
              <a:r>
                <a:rPr lang="en-US" dirty="0" err="1" smtClean="0"/>
                <a:t>Oddleg</a:t>
              </a:r>
              <a:r>
                <a:rPr lang="en-US" dirty="0" smtClean="0"/>
                <a:t> caliper</a:t>
              </a:r>
              <a:endParaRPr lang="en-US" dirty="0"/>
            </a:p>
          </p:txBody>
        </p:sp>
      </p:grpSp>
      <p:grpSp>
        <p:nvGrpSpPr>
          <p:cNvPr id="12" name="Group 11"/>
          <p:cNvGrpSpPr/>
          <p:nvPr/>
        </p:nvGrpSpPr>
        <p:grpSpPr>
          <a:xfrm>
            <a:off x="2286000" y="1028700"/>
            <a:ext cx="1676400" cy="1626632"/>
            <a:chOff x="3733800" y="1028700"/>
            <a:chExt cx="1676400" cy="1626632"/>
          </a:xfrm>
        </p:grpSpPr>
        <p:pic>
          <p:nvPicPr>
            <p:cNvPr id="6" name="Picture 4" descr="C:\Alec\versioned\Sil3D paper\paper\figures\userstudyslide.png"/>
            <p:cNvPicPr>
              <a:picLocks noChangeAspect="1" noChangeArrowheads="1"/>
            </p:cNvPicPr>
            <p:nvPr/>
          </p:nvPicPr>
          <p:blipFill>
            <a:blip r:embed="rId4" cstate="print"/>
            <a:srcRect/>
            <a:stretch>
              <a:fillRect/>
            </a:stretch>
          </p:blipFill>
          <p:spPr bwMode="auto">
            <a:xfrm>
              <a:off x="3914984" y="1028700"/>
              <a:ext cx="1314032" cy="1314032"/>
            </a:xfrm>
            <a:prstGeom prst="rect">
              <a:avLst/>
            </a:prstGeom>
            <a:ln w="9525" cap="sq">
              <a:no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3733800" y="2286000"/>
              <a:ext cx="1676400" cy="369332"/>
            </a:xfrm>
            <a:prstGeom prst="rect">
              <a:avLst/>
            </a:prstGeom>
            <a:noFill/>
          </p:spPr>
          <p:txBody>
            <a:bodyPr wrap="square" rtlCol="0">
              <a:spAutoFit/>
            </a:bodyPr>
            <a:lstStyle/>
            <a:p>
              <a:pPr algn="ctr"/>
              <a:r>
                <a:rPr lang="en-US" dirty="0" smtClean="0"/>
                <a:t>Slide</a:t>
              </a:r>
              <a:endParaRPr lang="en-US" dirty="0"/>
            </a:p>
          </p:txBody>
        </p:sp>
      </p:grpSp>
      <p:grpSp>
        <p:nvGrpSpPr>
          <p:cNvPr id="13" name="Group 12"/>
          <p:cNvGrpSpPr/>
          <p:nvPr/>
        </p:nvGrpSpPr>
        <p:grpSpPr>
          <a:xfrm>
            <a:off x="4038600" y="1028700"/>
            <a:ext cx="1676400" cy="1626632"/>
            <a:chOff x="6248400" y="1028700"/>
            <a:chExt cx="1676400" cy="1626632"/>
          </a:xfrm>
        </p:grpSpPr>
        <p:pic>
          <p:nvPicPr>
            <p:cNvPr id="5" name="Picture 3" descr="C:\Alec\versioned\Sil3D paper\paper\figures\userstudypressbox.png"/>
            <p:cNvPicPr>
              <a:picLocks noChangeAspect="1" noChangeArrowheads="1"/>
            </p:cNvPicPr>
            <p:nvPr/>
          </p:nvPicPr>
          <p:blipFill>
            <a:blip r:embed="rId5" cstate="print"/>
            <a:srcRect/>
            <a:stretch>
              <a:fillRect/>
            </a:stretch>
          </p:blipFill>
          <p:spPr bwMode="auto">
            <a:xfrm>
              <a:off x="6443127" y="1028700"/>
              <a:ext cx="1314032" cy="1314032"/>
            </a:xfrm>
            <a:prstGeom prst="rect">
              <a:avLst/>
            </a:prstGeom>
            <a:ln w="9525" cap="sq">
              <a:no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6248400" y="2286000"/>
              <a:ext cx="1676400" cy="369332"/>
            </a:xfrm>
            <a:prstGeom prst="rect">
              <a:avLst/>
            </a:prstGeom>
            <a:noFill/>
          </p:spPr>
          <p:txBody>
            <a:bodyPr wrap="square" rtlCol="0">
              <a:spAutoFit/>
            </a:bodyPr>
            <a:lstStyle/>
            <a:p>
              <a:pPr algn="ctr"/>
              <a:r>
                <a:rPr lang="en-US" dirty="0" smtClean="0"/>
                <a:t>Press box</a:t>
              </a:r>
              <a:endParaRPr lang="en-US" dirty="0"/>
            </a:p>
          </p:txBody>
        </p:sp>
      </p:grpSp>
      <p:sp>
        <p:nvSpPr>
          <p:cNvPr id="10" name="Slide Number Placeholder 9"/>
          <p:cNvSpPr>
            <a:spLocks noGrp="1"/>
          </p:cNvSpPr>
          <p:nvPr>
            <p:ph type="sldNum" sz="quarter" idx="12"/>
          </p:nvPr>
        </p:nvSpPr>
        <p:spPr/>
        <p:txBody>
          <a:bodyPr/>
          <a:lstStyle/>
          <a:p>
            <a:fld id="{D181A385-ACFF-48E9-8DB1-AFC648F7E614}" type="slidenum">
              <a:rPr lang="en-US" smtClean="0"/>
              <a:pPr/>
              <a:t>37</a:t>
            </a:fld>
            <a:endParaRPr lang="en-US"/>
          </a:p>
        </p:txBody>
      </p:sp>
      <p:cxnSp>
        <p:nvCxnSpPr>
          <p:cNvPr id="15" name="Straight Arrow Connector 14"/>
          <p:cNvCxnSpPr/>
          <p:nvPr/>
        </p:nvCxnSpPr>
        <p:spPr>
          <a:xfrm rot="5400000" flipH="1" flipV="1">
            <a:off x="5218014" y="1695053"/>
            <a:ext cx="1294606"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67400" y="971550"/>
            <a:ext cx="461665" cy="1437830"/>
          </a:xfrm>
          <a:prstGeom prst="rect">
            <a:avLst/>
          </a:prstGeom>
          <a:noFill/>
        </p:spPr>
        <p:txBody>
          <a:bodyPr vert="vert270" wrap="none" rtlCol="0">
            <a:spAutoFit/>
          </a:bodyPr>
          <a:lstStyle/>
          <a:p>
            <a:r>
              <a:rPr lang="en-US" dirty="0" smtClean="0"/>
              <a:t>Ranked higher</a:t>
            </a:r>
            <a:endParaRPr lang="en-US" dirty="0"/>
          </a:p>
        </p:txBody>
      </p:sp>
      <p:sp>
        <p:nvSpPr>
          <p:cNvPr id="22" name="Rectangle 21"/>
          <p:cNvSpPr/>
          <p:nvPr/>
        </p:nvSpPr>
        <p:spPr>
          <a:xfrm>
            <a:off x="6553200" y="2038350"/>
            <a:ext cx="228600" cy="2286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553200" y="1200150"/>
            <a:ext cx="228600" cy="228600"/>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934200" y="971550"/>
            <a:ext cx="1981200" cy="707886"/>
          </a:xfrm>
          <a:prstGeom prst="rect">
            <a:avLst/>
          </a:prstGeom>
          <a:noFill/>
        </p:spPr>
        <p:txBody>
          <a:bodyPr wrap="square" rtlCol="0">
            <a:spAutoFit/>
          </a:bodyPr>
          <a:lstStyle/>
          <a:p>
            <a:r>
              <a:rPr lang="en-US" sz="2000" dirty="0" smtClean="0"/>
              <a:t>Modeled with our approach</a:t>
            </a:r>
            <a:endParaRPr lang="en-US" sz="2000" dirty="0"/>
          </a:p>
        </p:txBody>
      </p:sp>
      <p:sp>
        <p:nvSpPr>
          <p:cNvPr id="25" name="TextBox 24"/>
          <p:cNvSpPr txBox="1"/>
          <p:nvPr/>
        </p:nvSpPr>
        <p:spPr>
          <a:xfrm>
            <a:off x="6934200" y="1787664"/>
            <a:ext cx="1981200" cy="707886"/>
          </a:xfrm>
          <a:prstGeom prst="rect">
            <a:avLst/>
          </a:prstGeom>
          <a:noFill/>
        </p:spPr>
        <p:txBody>
          <a:bodyPr wrap="square" rtlCol="0">
            <a:spAutoFit/>
          </a:bodyPr>
          <a:lstStyle/>
          <a:p>
            <a:r>
              <a:rPr lang="en-US" sz="2000" dirty="0" smtClean="0"/>
              <a:t>Modeled with </a:t>
            </a:r>
            <a:r>
              <a:rPr lang="en-US" sz="2000" dirty="0" err="1" smtClean="0"/>
              <a:t>SketchUp</a:t>
            </a:r>
            <a:endParaRPr lang="en-US" sz="2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Acknowledgments</a:t>
            </a:r>
            <a:endParaRPr lang="en-US" dirty="0"/>
          </a:p>
        </p:txBody>
      </p:sp>
      <p:sp>
        <p:nvSpPr>
          <p:cNvPr id="3" name="Content Placeholder 2"/>
          <p:cNvSpPr>
            <a:spLocks noGrp="1"/>
          </p:cNvSpPr>
          <p:nvPr>
            <p:ph idx="1"/>
          </p:nvPr>
        </p:nvSpPr>
        <p:spPr>
          <a:xfrm>
            <a:off x="457200" y="1200151"/>
            <a:ext cx="5791200" cy="3394472"/>
          </a:xfrm>
        </p:spPr>
        <p:txBody>
          <a:bodyPr>
            <a:normAutofit fontScale="85000" lnSpcReduction="20000"/>
          </a:bodyPr>
          <a:lstStyle/>
          <a:p>
            <a:pPr marL="0" indent="0">
              <a:buNone/>
            </a:pPr>
            <a:r>
              <a:rPr lang="en-US" dirty="0" smtClean="0"/>
              <a:t>Thanks to Danielle </a:t>
            </a:r>
            <a:r>
              <a:rPr lang="en-US" dirty="0" err="1" smtClean="0"/>
              <a:t>Magrogan</a:t>
            </a:r>
            <a:r>
              <a:rPr lang="en-US" dirty="0" smtClean="0"/>
              <a:t> for providing many of the models in the range evaluation, and the reviewers of the MIT pre-deadline. </a:t>
            </a:r>
            <a:r>
              <a:rPr lang="en-US" dirty="0" err="1" smtClean="0"/>
              <a:t>Ilya</a:t>
            </a:r>
            <a:r>
              <a:rPr lang="en-US" dirty="0" smtClean="0"/>
              <a:t> </a:t>
            </a:r>
            <a:r>
              <a:rPr lang="en-US" dirty="0" err="1" smtClean="0"/>
              <a:t>Baran</a:t>
            </a:r>
            <a:r>
              <a:rPr lang="en-US" dirty="0" smtClean="0"/>
              <a:t> provided helpful discussions and suggestions on the structure of the paper. This work was supported by funding from the </a:t>
            </a:r>
            <a:r>
              <a:rPr lang="en-US" dirty="0" err="1" smtClean="0"/>
              <a:t>MathWorks</a:t>
            </a:r>
            <a:r>
              <a:rPr lang="en-US" dirty="0" smtClean="0"/>
              <a:t> Fellowship, the Singapore-MIT Gambit Game Lab, and Intel.</a:t>
            </a:r>
          </a:p>
          <a:p>
            <a:endParaRPr lang="en-US" dirty="0"/>
          </a:p>
        </p:txBody>
      </p:sp>
      <p:pic>
        <p:nvPicPr>
          <p:cNvPr id="4" name="Picture 3" descr="C:\Alec\versioned\presentations\2010 SIGGRAPH 3D Modeling with Silhouettes\triplane.png"/>
          <p:cNvPicPr>
            <a:picLocks noChangeAspect="1" noChangeArrowheads="1"/>
          </p:cNvPicPr>
          <p:nvPr/>
        </p:nvPicPr>
        <p:blipFill>
          <a:blip r:embed="rId3" cstate="print"/>
          <a:srcRect/>
          <a:stretch>
            <a:fillRect/>
          </a:stretch>
        </p:blipFill>
        <p:spPr bwMode="auto">
          <a:xfrm>
            <a:off x="6248400" y="1885950"/>
            <a:ext cx="2572864" cy="1540315"/>
          </a:xfrm>
          <a:prstGeom prst="rect">
            <a:avLst/>
          </a:prstGeom>
          <a:noFill/>
        </p:spPr>
      </p:pic>
      <p:sp>
        <p:nvSpPr>
          <p:cNvPr id="5" name="Slide Number Placeholder 4"/>
          <p:cNvSpPr>
            <a:spLocks noGrp="1"/>
          </p:cNvSpPr>
          <p:nvPr>
            <p:ph type="sldNum" sz="quarter" idx="12"/>
          </p:nvPr>
        </p:nvSpPr>
        <p:spPr/>
        <p:txBody>
          <a:bodyPr/>
          <a:lstStyle/>
          <a:p>
            <a:fld id="{D181A385-ACFF-48E9-8DB1-AFC648F7E614}" type="slidenum">
              <a:rPr lang="en-US" smtClean="0"/>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lec\versioned\presentations\2010 SIGGRAPH 3D Modeling with Silhouettes\office2.png"/>
          <p:cNvPicPr>
            <a:picLocks noChangeAspect="1" noChangeArrowheads="1"/>
          </p:cNvPicPr>
          <p:nvPr/>
        </p:nvPicPr>
        <p:blipFill>
          <a:blip r:embed="rId3" cstate="print"/>
          <a:srcRect t="12870" b="12130"/>
          <a:stretch>
            <a:fillRect/>
          </a:stretch>
        </p:blipFill>
        <p:spPr bwMode="auto">
          <a:xfrm>
            <a:off x="0" y="0"/>
            <a:ext cx="9144000" cy="5143500"/>
          </a:xfrm>
          <a:prstGeom prst="rect">
            <a:avLst/>
          </a:prstGeom>
          <a:noFill/>
        </p:spPr>
      </p:pic>
      <p:sp>
        <p:nvSpPr>
          <p:cNvPr id="5" name="TextBox 4"/>
          <p:cNvSpPr txBox="1"/>
          <p:nvPr/>
        </p:nvSpPr>
        <p:spPr>
          <a:xfrm>
            <a:off x="3101413" y="3444954"/>
            <a:ext cx="2941190" cy="1107996"/>
          </a:xfrm>
          <a:prstGeom prst="rect">
            <a:avLst/>
          </a:prstGeom>
          <a:noFill/>
        </p:spPr>
        <p:txBody>
          <a:bodyPr wrap="none" rtlCol="0">
            <a:spAutoFit/>
            <a:scene3d>
              <a:camera prst="orthographicFront"/>
              <a:lightRig rig="threePt" dir="t"/>
            </a:scene3d>
            <a:sp3d extrusionH="57150">
              <a:bevelT w="82550" h="38100" prst="coolSlant"/>
            </a:sp3d>
          </a:bodyPr>
          <a:lstStyle/>
          <a:p>
            <a:pPr algn="ctr"/>
            <a:r>
              <a:rPr lang="en-US" sz="6600" b="1" dirty="0" smtClean="0">
                <a:ln>
                  <a:solidFill>
                    <a:schemeClr val="tx1"/>
                  </a:solidFill>
                </a:ln>
                <a:solidFill>
                  <a:schemeClr val="bg1"/>
                </a:solidFill>
                <a:effectLst>
                  <a:outerShdw blurRad="50800" dist="38100" dir="2700000" algn="tl" rotWithShape="0">
                    <a:prstClr val="black">
                      <a:alpha val="40000"/>
                    </a:prstClr>
                  </a:outerShdw>
                </a:effectLst>
              </a:rPr>
              <a:t>Thanks!</a:t>
            </a:r>
          </a:p>
        </p:txBody>
      </p:sp>
      <p:sp>
        <p:nvSpPr>
          <p:cNvPr id="6" name="TextBox 5"/>
          <p:cNvSpPr txBox="1"/>
          <p:nvPr/>
        </p:nvSpPr>
        <p:spPr>
          <a:xfrm>
            <a:off x="1799095" y="4324350"/>
            <a:ext cx="5545814" cy="461665"/>
          </a:xfrm>
          <a:prstGeom prst="rect">
            <a:avLst/>
          </a:prstGeom>
          <a:noFill/>
        </p:spPr>
        <p:txBody>
          <a:bodyPr wrap="none" rtlCol="0">
            <a:spAutoFit/>
          </a:bodyPr>
          <a:lstStyle/>
          <a:p>
            <a:pPr algn="ctr"/>
            <a:r>
              <a:rPr lang="en-US" sz="2400" b="1" dirty="0" smtClean="0">
                <a:ln>
                  <a:solidFill>
                    <a:schemeClr val="tx1"/>
                  </a:solidFill>
                </a:ln>
                <a:solidFill>
                  <a:schemeClr val="bg1"/>
                </a:solidFill>
                <a:effectLst>
                  <a:outerShdw blurRad="50800" dist="38100" dir="2700000" algn="tl" rotWithShape="0">
                    <a:prstClr val="black">
                      <a:alpha val="40000"/>
                    </a:prstClr>
                  </a:outerShdw>
                </a:effectLst>
              </a:rPr>
              <a:t>Software available at </a:t>
            </a:r>
            <a:r>
              <a:rPr lang="en-US" sz="2400" b="1" dirty="0" smtClean="0">
                <a:ln>
                  <a:solidFill>
                    <a:srgbClr val="0070C0"/>
                  </a:solidFill>
                </a:ln>
                <a:solidFill>
                  <a:schemeClr val="bg1"/>
                </a:solidFill>
                <a:effectLst>
                  <a:outerShdw blurRad="50800" dist="38100" dir="2700000" algn="tl" rotWithShape="0">
                    <a:prstClr val="black">
                      <a:alpha val="40000"/>
                    </a:prstClr>
                  </a:outerShdw>
                </a:effectLst>
              </a:rPr>
              <a:t>www.alecrivers.com</a:t>
            </a:r>
            <a:endParaRPr lang="en-US" sz="2400" dirty="0">
              <a:ln>
                <a:solidFill>
                  <a:srgbClr val="0070C0"/>
                </a:solidFill>
              </a:ln>
              <a:effectLst>
                <a:outerShdw blurRad="50800" dist="38100" dir="2700000" algn="tl" rotWithShape="0">
                  <a:prstClr val="black">
                    <a:alpha val="40000"/>
                  </a:prstClr>
                </a:outerShdw>
              </a:effectLst>
            </a:endParaRPr>
          </a:p>
        </p:txBody>
      </p:sp>
      <p:sp>
        <p:nvSpPr>
          <p:cNvPr id="7" name="Slide Number Placeholder 6"/>
          <p:cNvSpPr>
            <a:spLocks noGrp="1"/>
          </p:cNvSpPr>
          <p:nvPr>
            <p:ph type="sldNum" sz="quarter" idx="12"/>
          </p:nvPr>
        </p:nvSpPr>
        <p:spPr/>
        <p:txBody>
          <a:bodyPr/>
          <a:lstStyle/>
          <a:p>
            <a:fld id="{D181A385-ACFF-48E9-8DB1-AFC648F7E614}" type="slidenum">
              <a:rPr lang="en-US" smtClean="0"/>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pic>
        <p:nvPicPr>
          <p:cNvPr id="2050" name="Picture 2" descr="C:\Alec\versioned\presentations\2010 SIGGRAPH 3D Modeling with Silhouettes\triplane silhouettes appear 1.png"/>
          <p:cNvPicPr>
            <a:picLocks noChangeAspect="1" noChangeArrowheads="1"/>
          </p:cNvPicPr>
          <p:nvPr/>
        </p:nvPicPr>
        <p:blipFill>
          <a:blip r:embed="rId3" cstate="print"/>
          <a:srcRect/>
          <a:stretch>
            <a:fillRect/>
          </a:stretch>
        </p:blipFill>
        <p:spPr bwMode="auto">
          <a:xfrm>
            <a:off x="609600" y="1962150"/>
            <a:ext cx="5294312" cy="1368425"/>
          </a:xfrm>
          <a:prstGeom prst="rect">
            <a:avLst/>
          </a:prstGeom>
          <a:noFill/>
        </p:spPr>
      </p:pic>
      <p:pic>
        <p:nvPicPr>
          <p:cNvPr id="9" name="Picture 2" descr="C:\Alec\versioned\presentations\2010 SIGGRAPH 3D Modeling with Silhouettes\biplane.png"/>
          <p:cNvPicPr>
            <a:picLocks noChangeAspect="1" noChangeArrowheads="1"/>
          </p:cNvPicPr>
          <p:nvPr/>
        </p:nvPicPr>
        <p:blipFill>
          <a:blip r:embed="rId4" cstate="print"/>
          <a:srcRect/>
          <a:stretch>
            <a:fillRect/>
          </a:stretch>
        </p:blipFill>
        <p:spPr bwMode="auto">
          <a:xfrm>
            <a:off x="6096000" y="1869635"/>
            <a:ext cx="2572864" cy="1540315"/>
          </a:xfrm>
          <a:prstGeom prst="rect">
            <a:avLst/>
          </a:prstGeom>
          <a:noFill/>
        </p:spPr>
      </p:pic>
      <p:sp>
        <p:nvSpPr>
          <p:cNvPr id="5" name="Slide Number Placeholder 4"/>
          <p:cNvSpPr>
            <a:spLocks noGrp="1"/>
          </p:cNvSpPr>
          <p:nvPr>
            <p:ph type="sldNum" sz="quarter" idx="12"/>
          </p:nvPr>
        </p:nvSpPr>
        <p:spPr/>
        <p:txBody>
          <a:bodyPr/>
          <a:lstStyle/>
          <a:p>
            <a:fld id="{D181A385-ACFF-48E9-8DB1-AFC648F7E614}"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pic>
        <p:nvPicPr>
          <p:cNvPr id="2050" name="Picture 2" descr="C:\Alec\versioned\presentations\2010 SIGGRAPH 3D Modeling with Silhouettes\triplane silhouettes appear 1.png"/>
          <p:cNvPicPr>
            <a:picLocks noChangeAspect="1" noChangeArrowheads="1"/>
          </p:cNvPicPr>
          <p:nvPr/>
        </p:nvPicPr>
        <p:blipFill>
          <a:blip r:embed="rId3" cstate="print"/>
          <a:srcRect/>
          <a:stretch>
            <a:fillRect/>
          </a:stretch>
        </p:blipFill>
        <p:spPr bwMode="auto">
          <a:xfrm>
            <a:off x="609600" y="1962150"/>
            <a:ext cx="5294312" cy="1368425"/>
          </a:xfrm>
          <a:prstGeom prst="rect">
            <a:avLst/>
          </a:prstGeom>
          <a:noFill/>
        </p:spPr>
      </p:pic>
      <p:sp>
        <p:nvSpPr>
          <p:cNvPr id="10" name="Rectangle 9"/>
          <p:cNvSpPr/>
          <p:nvPr/>
        </p:nvSpPr>
        <p:spPr>
          <a:xfrm>
            <a:off x="838200" y="2436822"/>
            <a:ext cx="2286000" cy="50112"/>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C:\Alec\versioned\presentations\2010 SIGGRAPH 3D Modeling with Silhouettes\biplane.png"/>
          <p:cNvPicPr>
            <a:picLocks noChangeAspect="1" noChangeArrowheads="1"/>
          </p:cNvPicPr>
          <p:nvPr/>
        </p:nvPicPr>
        <p:blipFill>
          <a:blip r:embed="rId4" cstate="print"/>
          <a:srcRect/>
          <a:stretch>
            <a:fillRect/>
          </a:stretch>
        </p:blipFill>
        <p:spPr bwMode="auto">
          <a:xfrm>
            <a:off x="6096000" y="1869635"/>
            <a:ext cx="2572864" cy="1540315"/>
          </a:xfrm>
          <a:prstGeom prst="rect">
            <a:avLst/>
          </a:prstGeom>
          <a:noFill/>
        </p:spPr>
      </p:pic>
      <p:pic>
        <p:nvPicPr>
          <p:cNvPr id="7" name="Picture 3" descr="C:\Alec\versioned\presentations\2010 SIGGRAPH 3D Modeling with Silhouettes\pencil.png"/>
          <p:cNvPicPr>
            <a:picLocks noChangeAspect="1" noChangeArrowheads="1"/>
          </p:cNvPicPr>
          <p:nvPr/>
        </p:nvPicPr>
        <p:blipFill>
          <a:blip r:embed="rId5" cstate="print"/>
          <a:srcRect/>
          <a:stretch>
            <a:fillRect/>
          </a:stretch>
        </p:blipFill>
        <p:spPr bwMode="auto">
          <a:xfrm rot="6300000">
            <a:off x="2456389" y="2448988"/>
            <a:ext cx="838200" cy="838200"/>
          </a:xfrm>
          <a:prstGeom prst="rect">
            <a:avLst/>
          </a:prstGeom>
          <a:noFill/>
        </p:spPr>
      </p:pic>
      <p:sp>
        <p:nvSpPr>
          <p:cNvPr id="8" name="Slide Number Placeholder 7"/>
          <p:cNvSpPr>
            <a:spLocks noGrp="1"/>
          </p:cNvSpPr>
          <p:nvPr>
            <p:ph type="sldNum" sz="quarter" idx="12"/>
          </p:nvPr>
        </p:nvSpPr>
        <p:spPr/>
        <p:txBody>
          <a:bodyPr/>
          <a:lstStyle/>
          <a:p>
            <a:fld id="{D181A385-ACFF-48E9-8DB1-AFC648F7E614}" type="slidenum">
              <a:rPr lang="en-US" smtClean="0"/>
              <a:pPr/>
              <a:t>5</a:t>
            </a:fld>
            <a:endParaRPr lang="en-US"/>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Alec\versioned\presentations\2010 SIGGRAPH 3D Modeling with Silhouettes\triplane silhouettes appear 1.png"/>
          <p:cNvPicPr>
            <a:picLocks noChangeAspect="1" noChangeArrowheads="1"/>
          </p:cNvPicPr>
          <p:nvPr/>
        </p:nvPicPr>
        <p:blipFill>
          <a:blip r:embed="rId3" cstate="print"/>
          <a:srcRect/>
          <a:stretch>
            <a:fillRect/>
          </a:stretch>
        </p:blipFill>
        <p:spPr bwMode="auto">
          <a:xfrm>
            <a:off x="609600" y="1962150"/>
            <a:ext cx="5294312" cy="1368425"/>
          </a:xfrm>
          <a:prstGeom prst="rect">
            <a:avLst/>
          </a:prstGeom>
          <a:noFill/>
        </p:spPr>
      </p:pic>
      <p:sp>
        <p:nvSpPr>
          <p:cNvPr id="9" name="Rectangle 8"/>
          <p:cNvSpPr/>
          <p:nvPr/>
        </p:nvSpPr>
        <p:spPr>
          <a:xfrm>
            <a:off x="838200" y="2436822"/>
            <a:ext cx="2286000" cy="50112"/>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3892807" y="2436822"/>
            <a:ext cx="409825" cy="50113"/>
          </a:xfrm>
          <a:custGeom>
            <a:avLst/>
            <a:gdLst>
              <a:gd name="connsiteX0" fmla="*/ 46594 w 1572536"/>
              <a:gd name="connsiteY0" fmla="*/ 215496 h 215496"/>
              <a:gd name="connsiteX1" fmla="*/ 0 w 1572536"/>
              <a:gd name="connsiteY1" fmla="*/ 122308 h 215496"/>
              <a:gd name="connsiteX2" fmla="*/ 192199 w 1572536"/>
              <a:gd name="connsiteY2" fmla="*/ 0 h 215496"/>
              <a:gd name="connsiteX3" fmla="*/ 873631 w 1572536"/>
              <a:gd name="connsiteY3" fmla="*/ 5824 h 215496"/>
              <a:gd name="connsiteX4" fmla="*/ 1572536 w 1572536"/>
              <a:gd name="connsiteY4" fmla="*/ 209671 h 215496"/>
              <a:gd name="connsiteX5" fmla="*/ 46594 w 1572536"/>
              <a:gd name="connsiteY5" fmla="*/ 215496 h 21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2536" h="215496">
                <a:moveTo>
                  <a:pt x="46594" y="215496"/>
                </a:moveTo>
                <a:lnTo>
                  <a:pt x="0" y="122308"/>
                </a:lnTo>
                <a:lnTo>
                  <a:pt x="192199" y="0"/>
                </a:lnTo>
                <a:lnTo>
                  <a:pt x="873631" y="5824"/>
                </a:lnTo>
                <a:lnTo>
                  <a:pt x="1572536" y="209671"/>
                </a:lnTo>
                <a:lnTo>
                  <a:pt x="46594" y="215496"/>
                </a:lnTo>
                <a:close/>
              </a:path>
            </a:pathLst>
          </a:cu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Overview</a:t>
            </a:r>
            <a:endParaRPr lang="en-US" dirty="0"/>
          </a:p>
        </p:txBody>
      </p:sp>
      <p:pic>
        <p:nvPicPr>
          <p:cNvPr id="7" name="Picture 3" descr="C:\Alec\versioned\presentations\2010 SIGGRAPH 3D Modeling with Silhouettes\pencil.png"/>
          <p:cNvPicPr>
            <a:picLocks noChangeAspect="1" noChangeArrowheads="1"/>
          </p:cNvPicPr>
          <p:nvPr/>
        </p:nvPicPr>
        <p:blipFill>
          <a:blip r:embed="rId4" cstate="print"/>
          <a:srcRect/>
          <a:stretch>
            <a:fillRect/>
          </a:stretch>
        </p:blipFill>
        <p:spPr bwMode="auto">
          <a:xfrm rot="6300000">
            <a:off x="4056591" y="2448988"/>
            <a:ext cx="838200" cy="838200"/>
          </a:xfrm>
          <a:prstGeom prst="rect">
            <a:avLst/>
          </a:prstGeom>
          <a:noFill/>
        </p:spPr>
      </p:pic>
      <p:pic>
        <p:nvPicPr>
          <p:cNvPr id="8" name="Picture 2" descr="C:\Alec\versioned\presentations\2010 SIGGRAPH 3D Modeling with Silhouettes\biplane.png"/>
          <p:cNvPicPr>
            <a:picLocks noChangeAspect="1" noChangeArrowheads="1"/>
          </p:cNvPicPr>
          <p:nvPr/>
        </p:nvPicPr>
        <p:blipFill>
          <a:blip r:embed="rId5" cstate="print"/>
          <a:srcRect/>
          <a:stretch>
            <a:fillRect/>
          </a:stretch>
        </p:blipFill>
        <p:spPr bwMode="auto">
          <a:xfrm>
            <a:off x="6096000" y="1869635"/>
            <a:ext cx="2572864" cy="1540315"/>
          </a:xfrm>
          <a:prstGeom prst="rect">
            <a:avLst/>
          </a:prstGeom>
          <a:noFill/>
        </p:spPr>
      </p:pic>
      <p:sp>
        <p:nvSpPr>
          <p:cNvPr id="11" name="Slide Number Placeholder 10"/>
          <p:cNvSpPr>
            <a:spLocks noGrp="1"/>
          </p:cNvSpPr>
          <p:nvPr>
            <p:ph type="sldNum" sz="quarter" idx="12"/>
          </p:nvPr>
        </p:nvSpPr>
        <p:spPr/>
        <p:txBody>
          <a:bodyPr/>
          <a:lstStyle/>
          <a:p>
            <a:fld id="{D181A385-ACFF-48E9-8DB1-AFC648F7E614}" type="slidenum">
              <a:rPr lang="en-US" smtClean="0"/>
              <a:pPr/>
              <a:t>6</a:t>
            </a:fld>
            <a:endParaRPr lang="en-US"/>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Alec\versioned\presentations\2010 SIGGRAPH 3D Modeling with Silhouettes\triplane.png"/>
          <p:cNvPicPr>
            <a:picLocks noChangeAspect="1" noChangeArrowheads="1"/>
          </p:cNvPicPr>
          <p:nvPr/>
        </p:nvPicPr>
        <p:blipFill>
          <a:blip r:embed="rId3" cstate="print"/>
          <a:srcRect/>
          <a:stretch>
            <a:fillRect/>
          </a:stretch>
        </p:blipFill>
        <p:spPr bwMode="auto">
          <a:xfrm>
            <a:off x="6096000" y="1869635"/>
            <a:ext cx="2572864" cy="1540315"/>
          </a:xfrm>
          <a:prstGeom prst="rect">
            <a:avLst/>
          </a:prstGeom>
          <a:noFill/>
        </p:spPr>
      </p:pic>
      <p:sp>
        <p:nvSpPr>
          <p:cNvPr id="2" name="Title 1"/>
          <p:cNvSpPr>
            <a:spLocks noGrp="1"/>
          </p:cNvSpPr>
          <p:nvPr>
            <p:ph type="title"/>
          </p:nvPr>
        </p:nvSpPr>
        <p:spPr/>
        <p:txBody>
          <a:bodyPr/>
          <a:lstStyle/>
          <a:p>
            <a:r>
              <a:rPr lang="en-US" dirty="0" smtClean="0"/>
              <a:t>Overview</a:t>
            </a:r>
            <a:endParaRPr lang="en-US" dirty="0"/>
          </a:p>
        </p:txBody>
      </p:sp>
      <p:pic>
        <p:nvPicPr>
          <p:cNvPr id="2050" name="Picture 2" descr="C:\Alec\versioned\presentations\2010 SIGGRAPH 3D Modeling with Silhouettes\triplane silhouettes appear 1.png"/>
          <p:cNvPicPr>
            <a:picLocks noChangeAspect="1" noChangeArrowheads="1"/>
          </p:cNvPicPr>
          <p:nvPr/>
        </p:nvPicPr>
        <p:blipFill>
          <a:blip r:embed="rId4" cstate="print"/>
          <a:srcRect/>
          <a:stretch>
            <a:fillRect/>
          </a:stretch>
        </p:blipFill>
        <p:spPr bwMode="auto">
          <a:xfrm>
            <a:off x="609600" y="1962150"/>
            <a:ext cx="5294312" cy="1368425"/>
          </a:xfrm>
          <a:prstGeom prst="rect">
            <a:avLst/>
          </a:prstGeom>
          <a:noFill/>
        </p:spPr>
      </p:pic>
      <p:sp>
        <p:nvSpPr>
          <p:cNvPr id="5" name="Rectangle 4"/>
          <p:cNvSpPr/>
          <p:nvPr/>
        </p:nvSpPr>
        <p:spPr>
          <a:xfrm>
            <a:off x="838200" y="2436822"/>
            <a:ext cx="2286000" cy="50112"/>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3892807" y="2436822"/>
            <a:ext cx="409825" cy="50113"/>
          </a:xfrm>
          <a:custGeom>
            <a:avLst/>
            <a:gdLst>
              <a:gd name="connsiteX0" fmla="*/ 46594 w 1572536"/>
              <a:gd name="connsiteY0" fmla="*/ 215496 h 215496"/>
              <a:gd name="connsiteX1" fmla="*/ 0 w 1572536"/>
              <a:gd name="connsiteY1" fmla="*/ 122308 h 215496"/>
              <a:gd name="connsiteX2" fmla="*/ 192199 w 1572536"/>
              <a:gd name="connsiteY2" fmla="*/ 0 h 215496"/>
              <a:gd name="connsiteX3" fmla="*/ 873631 w 1572536"/>
              <a:gd name="connsiteY3" fmla="*/ 5824 h 215496"/>
              <a:gd name="connsiteX4" fmla="*/ 1572536 w 1572536"/>
              <a:gd name="connsiteY4" fmla="*/ 209671 h 215496"/>
              <a:gd name="connsiteX5" fmla="*/ 46594 w 1572536"/>
              <a:gd name="connsiteY5" fmla="*/ 215496 h 21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2536" h="215496">
                <a:moveTo>
                  <a:pt x="46594" y="215496"/>
                </a:moveTo>
                <a:lnTo>
                  <a:pt x="0" y="122308"/>
                </a:lnTo>
                <a:lnTo>
                  <a:pt x="192199" y="0"/>
                </a:lnTo>
                <a:lnTo>
                  <a:pt x="873631" y="5824"/>
                </a:lnTo>
                <a:lnTo>
                  <a:pt x="1572536" y="209671"/>
                </a:lnTo>
                <a:lnTo>
                  <a:pt x="46594" y="215496"/>
                </a:lnTo>
                <a:close/>
              </a:path>
            </a:pathLst>
          </a:cu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fld id="{D181A385-ACFF-48E9-8DB1-AFC648F7E614}" type="slidenum">
              <a:rPr lang="en-US" smtClean="0"/>
              <a:pPr/>
              <a:t>7</a:t>
            </a:fld>
            <a:endParaRPr 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lec\versioned\sil3d paper\paper\figures\results2\sputnik.png"/>
          <p:cNvPicPr>
            <a:picLocks noChangeAspect="1" noChangeArrowheads="1"/>
          </p:cNvPicPr>
          <p:nvPr/>
        </p:nvPicPr>
        <p:blipFill>
          <a:blip r:embed="rId3" cstate="print"/>
          <a:srcRect/>
          <a:stretch>
            <a:fillRect/>
          </a:stretch>
        </p:blipFill>
        <p:spPr bwMode="auto">
          <a:xfrm>
            <a:off x="5539098" y="895350"/>
            <a:ext cx="3298403" cy="2051595"/>
          </a:xfrm>
          <a:prstGeom prst="rect">
            <a:avLst/>
          </a:prstGeom>
          <a:noFill/>
        </p:spPr>
      </p:pic>
      <p:sp>
        <p:nvSpPr>
          <p:cNvPr id="2" name="Title 1"/>
          <p:cNvSpPr>
            <a:spLocks noGrp="1"/>
          </p:cNvSpPr>
          <p:nvPr>
            <p:ph type="title"/>
          </p:nvPr>
        </p:nvSpPr>
        <p:spPr/>
        <p:txBody>
          <a:bodyPr/>
          <a:lstStyle/>
          <a:p>
            <a:r>
              <a:rPr lang="en-US" dirty="0" smtClean="0"/>
              <a:t>Silhouettes as Modeling Tool</a:t>
            </a:r>
            <a:endParaRPr lang="en-US" dirty="0"/>
          </a:p>
        </p:txBody>
      </p:sp>
      <p:sp>
        <p:nvSpPr>
          <p:cNvPr id="3" name="Content Placeholder 2"/>
          <p:cNvSpPr>
            <a:spLocks noGrp="1"/>
          </p:cNvSpPr>
          <p:nvPr>
            <p:ph idx="1"/>
          </p:nvPr>
        </p:nvSpPr>
        <p:spPr>
          <a:xfrm>
            <a:off x="457200" y="1200151"/>
            <a:ext cx="4953000" cy="3394472"/>
          </a:xfrm>
        </p:spPr>
        <p:txBody>
          <a:bodyPr>
            <a:normAutofit fontScale="92500" lnSpcReduction="10000"/>
          </a:bodyPr>
          <a:lstStyle/>
          <a:p>
            <a:r>
              <a:rPr lang="en-US" dirty="0" smtClean="0"/>
              <a:t>Man-made objects typically manifest axis-aligned silhouettes</a:t>
            </a:r>
          </a:p>
          <a:p>
            <a:r>
              <a:rPr lang="en-US" dirty="0" smtClean="0"/>
              <a:t>Use these silhouettes directly to model object</a:t>
            </a:r>
          </a:p>
          <a:p>
            <a:r>
              <a:rPr lang="en-US" dirty="0" smtClean="0"/>
              <a:t>Multiple silhouettes per object, but no interior lines</a:t>
            </a:r>
            <a:endParaRPr lang="en-US" dirty="0"/>
          </a:p>
        </p:txBody>
      </p:sp>
      <p:sp>
        <p:nvSpPr>
          <p:cNvPr id="6" name="Slide Number Placeholder 5"/>
          <p:cNvSpPr>
            <a:spLocks noGrp="1"/>
          </p:cNvSpPr>
          <p:nvPr>
            <p:ph type="sldNum" sz="quarter" idx="12"/>
          </p:nvPr>
        </p:nvSpPr>
        <p:spPr/>
        <p:txBody>
          <a:bodyPr/>
          <a:lstStyle/>
          <a:p>
            <a:fld id="{D181A385-ACFF-48E9-8DB1-AFC648F7E614}" type="slidenum">
              <a:rPr lang="en-US" smtClean="0"/>
              <a:pPr/>
              <a:t>8</a:t>
            </a:fld>
            <a:endParaRPr lang="en-US"/>
          </a:p>
        </p:txBody>
      </p:sp>
      <p:pic>
        <p:nvPicPr>
          <p:cNvPr id="8" name="Picture 3" descr="C:\Alec\versioned\presentations\2010 SIGGRAPH 3D Modeling with Silhouettes\printer front.png"/>
          <p:cNvPicPr>
            <a:picLocks noChangeAspect="1" noChangeArrowheads="1"/>
          </p:cNvPicPr>
          <p:nvPr/>
        </p:nvPicPr>
        <p:blipFill>
          <a:blip r:embed="rId4" cstate="print"/>
          <a:srcRect/>
          <a:stretch>
            <a:fillRect/>
          </a:stretch>
        </p:blipFill>
        <p:spPr bwMode="auto">
          <a:xfrm>
            <a:off x="5715000" y="4093952"/>
            <a:ext cx="1257160" cy="839998"/>
          </a:xfrm>
          <a:prstGeom prst="rect">
            <a:avLst/>
          </a:prstGeom>
          <a:noFill/>
        </p:spPr>
      </p:pic>
      <p:pic>
        <p:nvPicPr>
          <p:cNvPr id="9" name="Picture 4" descr="C:\Alec\versioned\presentations\2010 SIGGRAPH 3D Modeling with Silhouettes\printer side.png"/>
          <p:cNvPicPr>
            <a:picLocks noChangeAspect="1" noChangeArrowheads="1"/>
          </p:cNvPicPr>
          <p:nvPr/>
        </p:nvPicPr>
        <p:blipFill>
          <a:blip r:embed="rId5" cstate="print"/>
          <a:srcRect/>
          <a:stretch>
            <a:fillRect/>
          </a:stretch>
        </p:blipFill>
        <p:spPr bwMode="auto">
          <a:xfrm>
            <a:off x="7467600" y="4093952"/>
            <a:ext cx="1299726" cy="831484"/>
          </a:xfrm>
          <a:prstGeom prst="rect">
            <a:avLst/>
          </a:prstGeom>
          <a:noFill/>
        </p:spPr>
      </p:pic>
      <p:pic>
        <p:nvPicPr>
          <p:cNvPr id="10" name="Picture 9" descr="printer.png"/>
          <p:cNvPicPr>
            <a:picLocks noChangeAspect="1"/>
          </p:cNvPicPr>
          <p:nvPr/>
        </p:nvPicPr>
        <p:blipFill>
          <a:blip r:embed="rId6" cstate="print"/>
          <a:srcRect l="29109" t="20370" r="22512" b="29259"/>
          <a:stretch>
            <a:fillRect/>
          </a:stretch>
        </p:blipFill>
        <p:spPr>
          <a:xfrm>
            <a:off x="7239000" y="2724150"/>
            <a:ext cx="1828800" cy="141316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Modelers</a:t>
            </a:r>
            <a:endParaRPr lang="en-US" dirty="0"/>
          </a:p>
        </p:txBody>
      </p:sp>
      <p:cxnSp>
        <p:nvCxnSpPr>
          <p:cNvPr id="5" name="Straight Connector 4"/>
          <p:cNvCxnSpPr/>
          <p:nvPr/>
        </p:nvCxnSpPr>
        <p:spPr>
          <a:xfrm>
            <a:off x="1371600" y="2800350"/>
            <a:ext cx="6781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2426751" y="2800350"/>
            <a:ext cx="3352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828800" y="4552950"/>
            <a:ext cx="1512209" cy="461665"/>
          </a:xfrm>
          <a:prstGeom prst="rect">
            <a:avLst/>
          </a:prstGeom>
          <a:noFill/>
        </p:spPr>
        <p:txBody>
          <a:bodyPr wrap="none" rtlCol="0">
            <a:spAutoFit/>
          </a:bodyPr>
          <a:lstStyle/>
          <a:p>
            <a:r>
              <a:rPr lang="en-US" sz="2400" dirty="0" smtClean="0"/>
              <a:t>Traditional</a:t>
            </a:r>
            <a:endParaRPr lang="en-US" sz="2400" dirty="0"/>
          </a:p>
        </p:txBody>
      </p:sp>
      <p:sp>
        <p:nvSpPr>
          <p:cNvPr id="9" name="TextBox 8"/>
          <p:cNvSpPr txBox="1"/>
          <p:nvPr/>
        </p:nvSpPr>
        <p:spPr>
          <a:xfrm>
            <a:off x="4953000" y="4552950"/>
            <a:ext cx="1842812" cy="461665"/>
          </a:xfrm>
          <a:prstGeom prst="rect">
            <a:avLst/>
          </a:prstGeom>
          <a:noFill/>
        </p:spPr>
        <p:txBody>
          <a:bodyPr wrap="none" rtlCol="0">
            <a:spAutoFit/>
          </a:bodyPr>
          <a:lstStyle/>
          <a:p>
            <a:r>
              <a:rPr lang="en-US" sz="2400" dirty="0" smtClean="0"/>
              <a:t>Sketch-Based</a:t>
            </a:r>
            <a:endParaRPr lang="en-US" sz="2400" dirty="0"/>
          </a:p>
        </p:txBody>
      </p:sp>
      <p:sp>
        <p:nvSpPr>
          <p:cNvPr id="10" name="TextBox 9"/>
          <p:cNvSpPr txBox="1"/>
          <p:nvPr/>
        </p:nvSpPr>
        <p:spPr>
          <a:xfrm>
            <a:off x="609600" y="1207077"/>
            <a:ext cx="553998" cy="1467709"/>
          </a:xfrm>
          <a:prstGeom prst="rect">
            <a:avLst/>
          </a:prstGeom>
          <a:noFill/>
        </p:spPr>
        <p:txBody>
          <a:bodyPr vert="vert270" wrap="none" rtlCol="0">
            <a:spAutoFit/>
          </a:bodyPr>
          <a:lstStyle/>
          <a:p>
            <a:r>
              <a:rPr lang="en-US" sz="2400" dirty="0" smtClean="0"/>
              <a:t>Man-made</a:t>
            </a:r>
            <a:endParaRPr lang="en-US" sz="2400" dirty="0"/>
          </a:p>
        </p:txBody>
      </p:sp>
      <p:sp>
        <p:nvSpPr>
          <p:cNvPr id="11" name="TextBox 10"/>
          <p:cNvSpPr txBox="1"/>
          <p:nvPr/>
        </p:nvSpPr>
        <p:spPr>
          <a:xfrm>
            <a:off x="609600" y="3232171"/>
            <a:ext cx="553998" cy="1116331"/>
          </a:xfrm>
          <a:prstGeom prst="rect">
            <a:avLst/>
          </a:prstGeom>
          <a:noFill/>
        </p:spPr>
        <p:txBody>
          <a:bodyPr vert="vert270" wrap="none" rtlCol="0">
            <a:spAutoFit/>
          </a:bodyPr>
          <a:lstStyle/>
          <a:p>
            <a:r>
              <a:rPr lang="en-US" sz="2400" dirty="0" smtClean="0"/>
              <a:t>Organic </a:t>
            </a:r>
          </a:p>
        </p:txBody>
      </p:sp>
      <p:pic>
        <p:nvPicPr>
          <p:cNvPr id="2050" name="Picture 2" descr="C:\Alec\versioned\presentations\2010 SIGGRAPH 3D Modeling with Silhouettes\teddy.jpg"/>
          <p:cNvPicPr>
            <a:picLocks noChangeAspect="1" noChangeArrowheads="1"/>
          </p:cNvPicPr>
          <p:nvPr/>
        </p:nvPicPr>
        <p:blipFill>
          <a:blip r:embed="rId3" cstate="print"/>
          <a:srcRect l="13028" t="9091" r="23988" b="9713"/>
          <a:stretch>
            <a:fillRect/>
          </a:stretch>
        </p:blipFill>
        <p:spPr bwMode="auto">
          <a:xfrm>
            <a:off x="4635316" y="3181350"/>
            <a:ext cx="699861" cy="685800"/>
          </a:xfrm>
          <a:prstGeom prst="rect">
            <a:avLst/>
          </a:prstGeom>
          <a:noFill/>
          <a:ln>
            <a:solidFill>
              <a:schemeClr val="tx1"/>
            </a:solidFill>
          </a:ln>
        </p:spPr>
      </p:pic>
      <p:pic>
        <p:nvPicPr>
          <p:cNvPr id="2051" name="Picture 3" descr="C:\Alec\versioned\presentations\2010 SIGGRAPH 3D Modeling with Silhouettes\fibermesh.png"/>
          <p:cNvPicPr>
            <a:picLocks noChangeAspect="1" noChangeArrowheads="1"/>
          </p:cNvPicPr>
          <p:nvPr/>
        </p:nvPicPr>
        <p:blipFill>
          <a:blip r:embed="rId4" cstate="print"/>
          <a:srcRect/>
          <a:stretch>
            <a:fillRect/>
          </a:stretch>
        </p:blipFill>
        <p:spPr bwMode="auto">
          <a:xfrm>
            <a:off x="5421848" y="3181350"/>
            <a:ext cx="715192" cy="685800"/>
          </a:xfrm>
          <a:prstGeom prst="rect">
            <a:avLst/>
          </a:prstGeom>
          <a:noFill/>
          <a:ln>
            <a:solidFill>
              <a:schemeClr val="tx1"/>
            </a:solidFill>
          </a:ln>
        </p:spPr>
      </p:pic>
      <p:pic>
        <p:nvPicPr>
          <p:cNvPr id="2053" name="Picture 5" descr="C:\Alec\versioned\presentations\2010 SIGGRAPH 3D Modeling with Silhouettes\sketchup.jpg"/>
          <p:cNvPicPr>
            <a:picLocks noChangeAspect="1" noChangeArrowheads="1"/>
          </p:cNvPicPr>
          <p:nvPr/>
        </p:nvPicPr>
        <p:blipFill>
          <a:blip r:embed="rId5" cstate="print"/>
          <a:srcRect/>
          <a:stretch>
            <a:fillRect/>
          </a:stretch>
        </p:blipFill>
        <p:spPr bwMode="auto">
          <a:xfrm>
            <a:off x="4636552" y="1440398"/>
            <a:ext cx="685800" cy="685800"/>
          </a:xfrm>
          <a:prstGeom prst="rect">
            <a:avLst/>
          </a:prstGeom>
          <a:noFill/>
          <a:ln>
            <a:solidFill>
              <a:schemeClr val="tx1"/>
            </a:solidFill>
          </a:ln>
        </p:spPr>
      </p:pic>
      <p:pic>
        <p:nvPicPr>
          <p:cNvPr id="2055" name="Picture 7" descr="C:\Alec\versioned\presentations\2010 SIGGRAPH 3D Modeling with Silhouettes\solidworks.gif"/>
          <p:cNvPicPr>
            <a:picLocks noChangeAspect="1" noChangeArrowheads="1"/>
          </p:cNvPicPr>
          <p:nvPr/>
        </p:nvPicPr>
        <p:blipFill>
          <a:blip r:embed="rId6" cstate="print"/>
          <a:srcRect/>
          <a:stretch>
            <a:fillRect/>
          </a:stretch>
        </p:blipFill>
        <p:spPr bwMode="auto">
          <a:xfrm>
            <a:off x="1752600" y="1428750"/>
            <a:ext cx="871096" cy="685800"/>
          </a:xfrm>
          <a:prstGeom prst="rect">
            <a:avLst/>
          </a:prstGeom>
          <a:noFill/>
          <a:ln>
            <a:solidFill>
              <a:schemeClr val="tx1"/>
            </a:solidFill>
          </a:ln>
        </p:spPr>
      </p:pic>
      <p:pic>
        <p:nvPicPr>
          <p:cNvPr id="2056" name="Picture 8" descr="C:\Alec\versioned\presentations\2010 SIGGRAPH 3D Modeling with Silhouettes\catia.jpg"/>
          <p:cNvPicPr>
            <a:picLocks noChangeAspect="1" noChangeArrowheads="1"/>
          </p:cNvPicPr>
          <p:nvPr/>
        </p:nvPicPr>
        <p:blipFill>
          <a:blip r:embed="rId7" cstate="print"/>
          <a:srcRect/>
          <a:stretch>
            <a:fillRect/>
          </a:stretch>
        </p:blipFill>
        <p:spPr bwMode="auto">
          <a:xfrm>
            <a:off x="2700370" y="1428750"/>
            <a:ext cx="857250" cy="685800"/>
          </a:xfrm>
          <a:prstGeom prst="rect">
            <a:avLst/>
          </a:prstGeom>
          <a:noFill/>
          <a:ln>
            <a:solidFill>
              <a:schemeClr val="tx1"/>
            </a:solidFill>
          </a:ln>
        </p:spPr>
      </p:pic>
      <p:pic>
        <p:nvPicPr>
          <p:cNvPr id="2057" name="Picture 9" descr="C:\Alec\versioned\presentations\2010 SIGGRAPH 3D Modeling with Silhouettes\mudbox.jpeg"/>
          <p:cNvPicPr>
            <a:picLocks noChangeAspect="1" noChangeArrowheads="1"/>
          </p:cNvPicPr>
          <p:nvPr/>
        </p:nvPicPr>
        <p:blipFill>
          <a:blip r:embed="rId8" cstate="print"/>
          <a:srcRect/>
          <a:stretch>
            <a:fillRect/>
          </a:stretch>
        </p:blipFill>
        <p:spPr bwMode="auto">
          <a:xfrm>
            <a:off x="1752600" y="3181350"/>
            <a:ext cx="914400" cy="685800"/>
          </a:xfrm>
          <a:prstGeom prst="rect">
            <a:avLst/>
          </a:prstGeom>
          <a:noFill/>
          <a:ln>
            <a:solidFill>
              <a:schemeClr val="tx1"/>
            </a:solidFill>
          </a:ln>
        </p:spPr>
      </p:pic>
      <p:pic>
        <p:nvPicPr>
          <p:cNvPr id="2059" name="Picture 11" descr="C:\Alec\versioned\presentations\2010 SIGGRAPH 3D Modeling with Silhouettes\structured annotations.png"/>
          <p:cNvPicPr>
            <a:picLocks noChangeAspect="1" noChangeArrowheads="1"/>
          </p:cNvPicPr>
          <p:nvPr/>
        </p:nvPicPr>
        <p:blipFill>
          <a:blip r:embed="rId9" cstate="print"/>
          <a:srcRect/>
          <a:stretch>
            <a:fillRect/>
          </a:stretch>
        </p:blipFill>
        <p:spPr bwMode="auto">
          <a:xfrm>
            <a:off x="6219280" y="3181350"/>
            <a:ext cx="699584" cy="685799"/>
          </a:xfrm>
          <a:prstGeom prst="rect">
            <a:avLst/>
          </a:prstGeom>
          <a:noFill/>
          <a:ln>
            <a:solidFill>
              <a:schemeClr val="tx1"/>
            </a:solidFill>
          </a:ln>
        </p:spPr>
      </p:pic>
      <p:pic>
        <p:nvPicPr>
          <p:cNvPr id="2060" name="Picture 12" descr="C:\Alec\versioned\presentations\2010 SIGGRAPH 3D Modeling with Silhouettes\zbrush.jpg"/>
          <p:cNvPicPr>
            <a:picLocks noChangeAspect="1" noChangeArrowheads="1"/>
          </p:cNvPicPr>
          <p:nvPr/>
        </p:nvPicPr>
        <p:blipFill>
          <a:blip r:embed="rId10" cstate="print"/>
          <a:srcRect/>
          <a:stretch>
            <a:fillRect/>
          </a:stretch>
        </p:blipFill>
        <p:spPr bwMode="auto">
          <a:xfrm>
            <a:off x="2743200" y="3181350"/>
            <a:ext cx="798792" cy="685800"/>
          </a:xfrm>
          <a:prstGeom prst="rect">
            <a:avLst/>
          </a:prstGeom>
          <a:noFill/>
          <a:ln>
            <a:solidFill>
              <a:schemeClr val="tx1"/>
            </a:solidFill>
          </a:ln>
        </p:spPr>
      </p:pic>
      <p:sp>
        <p:nvSpPr>
          <p:cNvPr id="19" name="TextBox 18"/>
          <p:cNvSpPr txBox="1"/>
          <p:nvPr/>
        </p:nvSpPr>
        <p:spPr>
          <a:xfrm>
            <a:off x="1779915" y="2190750"/>
            <a:ext cx="827470" cy="261610"/>
          </a:xfrm>
          <a:prstGeom prst="rect">
            <a:avLst/>
          </a:prstGeom>
          <a:noFill/>
        </p:spPr>
        <p:txBody>
          <a:bodyPr wrap="none" rtlCol="0">
            <a:spAutoFit/>
          </a:bodyPr>
          <a:lstStyle/>
          <a:p>
            <a:pPr algn="ctr"/>
            <a:r>
              <a:rPr lang="en-US" sz="1100" dirty="0" err="1" smtClean="0"/>
              <a:t>SolidWorks</a:t>
            </a:r>
            <a:endParaRPr lang="en-US" sz="1100" dirty="0"/>
          </a:p>
        </p:txBody>
      </p:sp>
      <p:sp>
        <p:nvSpPr>
          <p:cNvPr id="20" name="TextBox 19"/>
          <p:cNvSpPr txBox="1"/>
          <p:nvPr/>
        </p:nvSpPr>
        <p:spPr>
          <a:xfrm>
            <a:off x="2844195" y="2190750"/>
            <a:ext cx="527709" cy="261610"/>
          </a:xfrm>
          <a:prstGeom prst="rect">
            <a:avLst/>
          </a:prstGeom>
          <a:noFill/>
        </p:spPr>
        <p:txBody>
          <a:bodyPr wrap="none" rtlCol="0">
            <a:spAutoFit/>
          </a:bodyPr>
          <a:lstStyle/>
          <a:p>
            <a:pPr algn="ctr"/>
            <a:r>
              <a:rPr lang="en-US" sz="1100" dirty="0" smtClean="0"/>
              <a:t>CATIA</a:t>
            </a:r>
            <a:endParaRPr lang="en-US" sz="1100" dirty="0"/>
          </a:p>
        </p:txBody>
      </p:sp>
      <p:sp>
        <p:nvSpPr>
          <p:cNvPr id="21" name="TextBox 20"/>
          <p:cNvSpPr txBox="1"/>
          <p:nvPr/>
        </p:nvSpPr>
        <p:spPr>
          <a:xfrm>
            <a:off x="1848479" y="3943350"/>
            <a:ext cx="660757" cy="261610"/>
          </a:xfrm>
          <a:prstGeom prst="rect">
            <a:avLst/>
          </a:prstGeom>
          <a:noFill/>
        </p:spPr>
        <p:txBody>
          <a:bodyPr wrap="none" rtlCol="0">
            <a:spAutoFit/>
          </a:bodyPr>
          <a:lstStyle/>
          <a:p>
            <a:pPr algn="ctr"/>
            <a:r>
              <a:rPr lang="en-US" sz="1100" dirty="0" err="1" smtClean="0"/>
              <a:t>Mudbox</a:t>
            </a:r>
            <a:endParaRPr lang="en-US" sz="1100" dirty="0"/>
          </a:p>
        </p:txBody>
      </p:sp>
      <p:sp>
        <p:nvSpPr>
          <p:cNvPr id="22" name="TextBox 21"/>
          <p:cNvSpPr txBox="1"/>
          <p:nvPr/>
        </p:nvSpPr>
        <p:spPr>
          <a:xfrm>
            <a:off x="2860168" y="3943350"/>
            <a:ext cx="579005" cy="261610"/>
          </a:xfrm>
          <a:prstGeom prst="rect">
            <a:avLst/>
          </a:prstGeom>
          <a:noFill/>
        </p:spPr>
        <p:txBody>
          <a:bodyPr wrap="none" rtlCol="0">
            <a:spAutoFit/>
          </a:bodyPr>
          <a:lstStyle/>
          <a:p>
            <a:pPr algn="ctr"/>
            <a:r>
              <a:rPr lang="en-US" sz="1100" dirty="0" err="1" smtClean="0"/>
              <a:t>ZBrush</a:t>
            </a:r>
            <a:endParaRPr lang="en-US" sz="1100" dirty="0"/>
          </a:p>
        </p:txBody>
      </p:sp>
      <p:sp>
        <p:nvSpPr>
          <p:cNvPr id="23" name="TextBox 22"/>
          <p:cNvSpPr txBox="1"/>
          <p:nvPr/>
        </p:nvSpPr>
        <p:spPr>
          <a:xfrm>
            <a:off x="4607156" y="2202398"/>
            <a:ext cx="726481" cy="261610"/>
          </a:xfrm>
          <a:prstGeom prst="rect">
            <a:avLst/>
          </a:prstGeom>
          <a:noFill/>
        </p:spPr>
        <p:txBody>
          <a:bodyPr wrap="none" rtlCol="0">
            <a:spAutoFit/>
          </a:bodyPr>
          <a:lstStyle/>
          <a:p>
            <a:pPr algn="ctr"/>
            <a:r>
              <a:rPr lang="en-US" sz="1100" dirty="0" err="1" smtClean="0"/>
              <a:t>SketchUp</a:t>
            </a:r>
            <a:endParaRPr lang="en-US" sz="1100" dirty="0"/>
          </a:p>
        </p:txBody>
      </p:sp>
      <p:grpSp>
        <p:nvGrpSpPr>
          <p:cNvPr id="34" name="Group 33"/>
          <p:cNvGrpSpPr/>
          <p:nvPr/>
        </p:nvGrpSpPr>
        <p:grpSpPr>
          <a:xfrm>
            <a:off x="6156809" y="1440398"/>
            <a:ext cx="1011815" cy="1008221"/>
            <a:chOff x="5251824" y="1440398"/>
            <a:chExt cx="1011815" cy="1008221"/>
          </a:xfrm>
        </p:grpSpPr>
        <p:pic>
          <p:nvPicPr>
            <p:cNvPr id="2054" name="Picture 6" descr="C:\Alec\versioned\presentations\2010 SIGGRAPH 3D Modeling with Silhouettes\analytic drawing of 3d scaffolds.png"/>
            <p:cNvPicPr>
              <a:picLocks noChangeAspect="1" noChangeArrowheads="1"/>
            </p:cNvPicPr>
            <p:nvPr/>
          </p:nvPicPr>
          <p:blipFill>
            <a:blip r:embed="rId11" cstate="print"/>
            <a:srcRect r="7648"/>
            <a:stretch>
              <a:fillRect/>
            </a:stretch>
          </p:blipFill>
          <p:spPr bwMode="auto">
            <a:xfrm>
              <a:off x="5410200" y="1440398"/>
              <a:ext cx="698365" cy="680582"/>
            </a:xfrm>
            <a:prstGeom prst="rect">
              <a:avLst/>
            </a:prstGeom>
            <a:noFill/>
            <a:ln>
              <a:solidFill>
                <a:schemeClr val="tx1"/>
              </a:solidFill>
            </a:ln>
          </p:spPr>
        </p:pic>
        <p:sp>
          <p:nvSpPr>
            <p:cNvPr id="24" name="TextBox 23"/>
            <p:cNvSpPr txBox="1"/>
            <p:nvPr/>
          </p:nvSpPr>
          <p:spPr>
            <a:xfrm>
              <a:off x="5251824" y="2202398"/>
              <a:ext cx="1011815" cy="246221"/>
            </a:xfrm>
            <a:prstGeom prst="rect">
              <a:avLst/>
            </a:prstGeom>
            <a:noFill/>
          </p:spPr>
          <p:txBody>
            <a:bodyPr wrap="none" rtlCol="0">
              <a:spAutoFit/>
            </a:bodyPr>
            <a:lstStyle/>
            <a:p>
              <a:pPr algn="ctr"/>
              <a:r>
                <a:rPr lang="en-US" sz="1000" dirty="0" smtClean="0"/>
                <a:t>[Schmidt, 2009]</a:t>
              </a:r>
              <a:endParaRPr lang="en-US" sz="1000" dirty="0"/>
            </a:p>
          </p:txBody>
        </p:sp>
      </p:grpSp>
      <p:grpSp>
        <p:nvGrpSpPr>
          <p:cNvPr id="33" name="Group 32"/>
          <p:cNvGrpSpPr/>
          <p:nvPr/>
        </p:nvGrpSpPr>
        <p:grpSpPr>
          <a:xfrm>
            <a:off x="5363120" y="1440398"/>
            <a:ext cx="910827" cy="1008221"/>
            <a:chOff x="5337573" y="1440398"/>
            <a:chExt cx="910827" cy="1008221"/>
          </a:xfrm>
        </p:grpSpPr>
        <p:pic>
          <p:nvPicPr>
            <p:cNvPr id="2058" name="Picture 10" descr="C:\Alec\versioned\presentations\2010 SIGGRAPH 3D Modeling with Silhouettes\optimization-based.png"/>
            <p:cNvPicPr>
              <a:picLocks noChangeAspect="1" noChangeArrowheads="1"/>
            </p:cNvPicPr>
            <p:nvPr/>
          </p:nvPicPr>
          <p:blipFill>
            <a:blip r:embed="rId12" cstate="print"/>
            <a:srcRect b="23994"/>
            <a:stretch>
              <a:fillRect/>
            </a:stretch>
          </p:blipFill>
          <p:spPr bwMode="auto">
            <a:xfrm>
              <a:off x="5375097" y="1440398"/>
              <a:ext cx="835819" cy="685800"/>
            </a:xfrm>
            <a:prstGeom prst="rect">
              <a:avLst/>
            </a:prstGeom>
            <a:noFill/>
            <a:ln>
              <a:solidFill>
                <a:schemeClr val="tx1"/>
              </a:solidFill>
            </a:ln>
          </p:spPr>
        </p:pic>
        <p:sp>
          <p:nvSpPr>
            <p:cNvPr id="25" name="TextBox 24"/>
            <p:cNvSpPr txBox="1"/>
            <p:nvPr/>
          </p:nvSpPr>
          <p:spPr>
            <a:xfrm>
              <a:off x="5337573" y="2202398"/>
              <a:ext cx="910827" cy="246221"/>
            </a:xfrm>
            <a:prstGeom prst="rect">
              <a:avLst/>
            </a:prstGeom>
            <a:noFill/>
          </p:spPr>
          <p:txBody>
            <a:bodyPr wrap="none" rtlCol="0">
              <a:spAutoFit/>
            </a:bodyPr>
            <a:lstStyle/>
            <a:p>
              <a:pPr algn="ctr"/>
              <a:r>
                <a:rPr lang="en-US" sz="1000" dirty="0" smtClean="0"/>
                <a:t>[</a:t>
              </a:r>
              <a:r>
                <a:rPr lang="en-US" sz="1000" dirty="0" err="1" smtClean="0"/>
                <a:t>Masry</a:t>
              </a:r>
              <a:r>
                <a:rPr lang="en-US" sz="1000" dirty="0" smtClean="0"/>
                <a:t>, 2007]</a:t>
              </a:r>
              <a:endParaRPr lang="en-US" sz="1000" dirty="0"/>
            </a:p>
          </p:txBody>
        </p:sp>
      </p:grpSp>
      <p:sp>
        <p:nvSpPr>
          <p:cNvPr id="26" name="TextBox 25"/>
          <p:cNvSpPr txBox="1"/>
          <p:nvPr/>
        </p:nvSpPr>
        <p:spPr>
          <a:xfrm>
            <a:off x="4488160" y="3943350"/>
            <a:ext cx="994182" cy="246221"/>
          </a:xfrm>
          <a:prstGeom prst="rect">
            <a:avLst/>
          </a:prstGeom>
          <a:noFill/>
        </p:spPr>
        <p:txBody>
          <a:bodyPr wrap="none" rtlCol="0">
            <a:spAutoFit/>
          </a:bodyPr>
          <a:lstStyle/>
          <a:p>
            <a:pPr algn="ctr"/>
            <a:r>
              <a:rPr lang="en-US" sz="1000" dirty="0" smtClean="0"/>
              <a:t>[Igarashi, 1999]</a:t>
            </a:r>
          </a:p>
        </p:txBody>
      </p:sp>
      <p:sp>
        <p:nvSpPr>
          <p:cNvPr id="27" name="TextBox 26"/>
          <p:cNvSpPr txBox="1"/>
          <p:nvPr/>
        </p:nvSpPr>
        <p:spPr>
          <a:xfrm>
            <a:off x="5294798" y="3943350"/>
            <a:ext cx="957313" cy="246221"/>
          </a:xfrm>
          <a:prstGeom prst="rect">
            <a:avLst/>
          </a:prstGeom>
          <a:noFill/>
        </p:spPr>
        <p:txBody>
          <a:bodyPr wrap="none" rtlCol="0">
            <a:spAutoFit/>
          </a:bodyPr>
          <a:lstStyle/>
          <a:p>
            <a:pPr algn="ctr"/>
            <a:r>
              <a:rPr lang="en-US" sz="1000" dirty="0" smtClean="0"/>
              <a:t>[</a:t>
            </a:r>
            <a:r>
              <a:rPr lang="en-US" sz="1000" dirty="0" err="1" smtClean="0"/>
              <a:t>Nealen</a:t>
            </a:r>
            <a:r>
              <a:rPr lang="en-US" sz="1000" dirty="0" smtClean="0"/>
              <a:t>, 2007]</a:t>
            </a:r>
            <a:endParaRPr lang="en-US" sz="1000" dirty="0"/>
          </a:p>
        </p:txBody>
      </p:sp>
      <p:sp>
        <p:nvSpPr>
          <p:cNvPr id="28" name="TextBox 27"/>
          <p:cNvSpPr txBox="1"/>
          <p:nvPr/>
        </p:nvSpPr>
        <p:spPr>
          <a:xfrm>
            <a:off x="6074035" y="3943350"/>
            <a:ext cx="989373" cy="246221"/>
          </a:xfrm>
          <a:prstGeom prst="rect">
            <a:avLst/>
          </a:prstGeom>
          <a:noFill/>
        </p:spPr>
        <p:txBody>
          <a:bodyPr wrap="none" rtlCol="0">
            <a:spAutoFit/>
          </a:bodyPr>
          <a:lstStyle/>
          <a:p>
            <a:pPr algn="ctr"/>
            <a:r>
              <a:rPr lang="en-US" sz="1000" dirty="0" smtClean="0"/>
              <a:t>[</a:t>
            </a:r>
            <a:r>
              <a:rPr lang="en-US" sz="1000" dirty="0" err="1" smtClean="0"/>
              <a:t>Gingold</a:t>
            </a:r>
            <a:r>
              <a:rPr lang="en-US" sz="1000" dirty="0" smtClean="0"/>
              <a:t>, 2009]</a:t>
            </a:r>
          </a:p>
        </p:txBody>
      </p:sp>
      <p:sp>
        <p:nvSpPr>
          <p:cNvPr id="31" name="Slide Number Placeholder 30"/>
          <p:cNvSpPr>
            <a:spLocks noGrp="1"/>
          </p:cNvSpPr>
          <p:nvPr>
            <p:ph type="sldNum" sz="quarter" idx="12"/>
          </p:nvPr>
        </p:nvSpPr>
        <p:spPr/>
        <p:txBody>
          <a:bodyPr/>
          <a:lstStyle/>
          <a:p>
            <a:fld id="{D181A385-ACFF-48E9-8DB1-AFC648F7E614}"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7165</TotalTime>
  <Words>5088</Words>
  <Application>Microsoft Office PowerPoint</Application>
  <PresentationFormat>On-screen Show (16:9)</PresentationFormat>
  <Paragraphs>364</Paragraphs>
  <Slides>39</Slides>
  <Notes>39</Notes>
  <HiddenSlides>0</HiddenSlides>
  <MMClips>7</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Slide 1</vt:lpstr>
      <vt:lpstr>Overview</vt:lpstr>
      <vt:lpstr>Overview</vt:lpstr>
      <vt:lpstr>Overview</vt:lpstr>
      <vt:lpstr>Overview</vt:lpstr>
      <vt:lpstr>Overview</vt:lpstr>
      <vt:lpstr>Overview</vt:lpstr>
      <vt:lpstr>Silhouettes as Modeling Tool</vt:lpstr>
      <vt:lpstr>3D Modelers</vt:lpstr>
      <vt:lpstr>3D Modelers</vt:lpstr>
      <vt:lpstr>3D Modelers</vt:lpstr>
      <vt:lpstr>3D Modelers</vt:lpstr>
      <vt:lpstr>3D Modelers</vt:lpstr>
      <vt:lpstr>Silhouette Intersection</vt:lpstr>
      <vt:lpstr>Slide 15</vt:lpstr>
      <vt:lpstr>Constructive Solid Geometry</vt:lpstr>
      <vt:lpstr>Slide 17</vt:lpstr>
      <vt:lpstr>Slide 18</vt:lpstr>
      <vt:lpstr>Slide 19</vt:lpstr>
      <vt:lpstr>Slide 20</vt:lpstr>
      <vt:lpstr>Slide 21</vt:lpstr>
      <vt:lpstr>Slide 22</vt:lpstr>
      <vt:lpstr>Silhouette Intersection</vt:lpstr>
      <vt:lpstr>Silhouette Intersection</vt:lpstr>
      <vt:lpstr>Silhouette Intersection</vt:lpstr>
      <vt:lpstr>Silhouette Intersection</vt:lpstr>
      <vt:lpstr>Silhouette Intersection</vt:lpstr>
      <vt:lpstr>Silhouette Intersection</vt:lpstr>
      <vt:lpstr>Smooth Shapes</vt:lpstr>
      <vt:lpstr>Slide 30</vt:lpstr>
      <vt:lpstr>Non-Axis-Aligned Shapes</vt:lpstr>
      <vt:lpstr>Slide 32</vt:lpstr>
      <vt:lpstr>Slide 33</vt:lpstr>
      <vt:lpstr>Range Evaluation</vt:lpstr>
      <vt:lpstr>User Study</vt:lpstr>
      <vt:lpstr>Slide 36</vt:lpstr>
      <vt:lpstr>User Study</vt:lpstr>
      <vt:lpstr>Acknowledgments</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 Modeling with Silhouettes and 2.5D Cartoons</dc:title>
  <dc:creator>Alec</dc:creator>
  <cp:lastModifiedBy>Alec</cp:lastModifiedBy>
  <cp:revision>150</cp:revision>
  <dcterms:created xsi:type="dcterms:W3CDTF">2009-10-07T19:47:19Z</dcterms:created>
  <dcterms:modified xsi:type="dcterms:W3CDTF">2010-08-17T20:55:19Z</dcterms:modified>
</cp:coreProperties>
</file>